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drawings/drawing1.xml" ContentType="application/vnd.openxmlformats-officedocument.drawingml.chartshapes+xml"/>
  <Override PartName="/ppt/notesSlides/notesSlide6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rawings/drawing2.xml" ContentType="application/vnd.openxmlformats-officedocument.drawingml.chartshapes+xml"/>
  <Override PartName="/ppt/notesSlides/notesSlide7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Override2.xml" ContentType="application/vnd.openxmlformats-officedocument.themeOverr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60" r:id="rId2"/>
  </p:sldMasterIdLst>
  <p:notesMasterIdLst>
    <p:notesMasterId r:id="rId49"/>
  </p:notesMasterIdLst>
  <p:sldIdLst>
    <p:sldId id="386" r:id="rId3"/>
    <p:sldId id="376" r:id="rId4"/>
    <p:sldId id="389" r:id="rId5"/>
    <p:sldId id="390" r:id="rId6"/>
    <p:sldId id="391" r:id="rId7"/>
    <p:sldId id="381" r:id="rId8"/>
    <p:sldId id="382" r:id="rId9"/>
    <p:sldId id="358" r:id="rId10"/>
    <p:sldId id="392" r:id="rId11"/>
    <p:sldId id="361" r:id="rId12"/>
    <p:sldId id="362" r:id="rId13"/>
    <p:sldId id="383" r:id="rId14"/>
    <p:sldId id="366" r:id="rId15"/>
    <p:sldId id="369" r:id="rId16"/>
    <p:sldId id="393" r:id="rId17"/>
    <p:sldId id="394" r:id="rId18"/>
    <p:sldId id="372" r:id="rId19"/>
    <p:sldId id="377" r:id="rId20"/>
    <p:sldId id="374" r:id="rId21"/>
    <p:sldId id="256" r:id="rId22"/>
    <p:sldId id="257" r:id="rId23"/>
    <p:sldId id="258" r:id="rId24"/>
    <p:sldId id="272" r:id="rId25"/>
    <p:sldId id="260" r:id="rId26"/>
    <p:sldId id="261" r:id="rId27"/>
    <p:sldId id="273" r:id="rId28"/>
    <p:sldId id="274" r:id="rId29"/>
    <p:sldId id="262" r:id="rId30"/>
    <p:sldId id="275" r:id="rId31"/>
    <p:sldId id="263" r:id="rId32"/>
    <p:sldId id="384" r:id="rId33"/>
    <p:sldId id="265" r:id="rId34"/>
    <p:sldId id="266" r:id="rId35"/>
    <p:sldId id="267" r:id="rId36"/>
    <p:sldId id="269" r:id="rId37"/>
    <p:sldId id="387" r:id="rId38"/>
    <p:sldId id="270" r:id="rId39"/>
    <p:sldId id="279" r:id="rId40"/>
    <p:sldId id="385" r:id="rId41"/>
    <p:sldId id="271" r:id="rId42"/>
    <p:sldId id="388" r:id="rId43"/>
    <p:sldId id="280" r:id="rId44"/>
    <p:sldId id="395" r:id="rId45"/>
    <p:sldId id="396" r:id="rId46"/>
    <p:sldId id="281" r:id="rId47"/>
    <p:sldId id="282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19EBC"/>
    <a:srgbClr val="6D6977"/>
    <a:srgbClr val="3D5A80"/>
    <a:srgbClr val="0E2038"/>
    <a:srgbClr val="617389"/>
    <a:srgbClr val="99C1D9"/>
    <a:srgbClr val="FB5607"/>
    <a:srgbClr val="EE6C4D"/>
    <a:srgbClr val="3A87FF"/>
    <a:srgbClr val="71738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679" autoAdjust="0"/>
    <p:restoredTop sz="94353" autoAdjust="0"/>
  </p:normalViewPr>
  <p:slideViewPr>
    <p:cSldViewPr snapToGrid="0" showGuides="1">
      <p:cViewPr varScale="1">
        <p:scale>
          <a:sx n="70" d="100"/>
          <a:sy n="70" d="100"/>
        </p:scale>
        <p:origin x="468" y="60"/>
      </p:cViewPr>
      <p:guideLst>
        <p:guide orient="horz" pos="2136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tableStyles" Target="tableStyle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8" Type="http://schemas.openxmlformats.org/officeDocument/2006/relationships/slide" Target="slides/slide6.xml"/><Relationship Id="rId51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5" Type="http://schemas.openxmlformats.org/officeDocument/2006/relationships/chartUserShapes" Target="../drawings/drawing1.xml"/><Relationship Id="rId4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chartUserShapes" Target="../drawings/drawing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package" Target="../embeddings/Microsoft_Excel_Worksheet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0.13627191378958764"/>
          <c:y val="4.3675733103414376E-2"/>
          <c:w val="0.8218338254593176"/>
          <c:h val="0.77713728492271794"/>
        </c:manualLayout>
      </c:layout>
      <c:bar3DChart>
        <c:barDir val="col"/>
        <c:grouping val="standard"/>
        <c:varyColors val="0"/>
        <c:ser>
          <c:idx val="0"/>
          <c:order val="0"/>
          <c:tx>
            <c:strRef>
              <c:f>Sheet12!$B$1</c:f>
              <c:strCache>
                <c:ptCount val="1"/>
                <c:pt idx="0">
                  <c:v>P value</c:v>
                </c:pt>
              </c:strCache>
            </c:strRef>
          </c:tx>
          <c:spPr>
            <a:solidFill>
              <a:srgbClr val="445A7F"/>
            </a:solidFill>
            <a:ln>
              <a:noFill/>
            </a:ln>
            <a:effectLst/>
            <a:sp3d/>
          </c:spPr>
          <c:invertIfNegative val="0"/>
          <c:cat>
            <c:strRef>
              <c:f>Sheet12!$A$2:$A$23</c:f>
              <c:strCache>
                <c:ptCount val="22"/>
                <c:pt idx="1">
                  <c:v>PCI</c:v>
                </c:pt>
                <c:pt idx="2">
                  <c:v>BPM</c:v>
                </c:pt>
                <c:pt idx="3">
                  <c:v>VWM</c:v>
                </c:pt>
                <c:pt idx="4">
                  <c:v>PR</c:v>
                </c:pt>
                <c:pt idx="5">
                  <c:v>DBP</c:v>
                </c:pt>
                <c:pt idx="6">
                  <c:v>Age</c:v>
                </c:pt>
                <c:pt idx="7">
                  <c:v>BBB</c:v>
                </c:pt>
                <c:pt idx="8">
                  <c:v>DDP</c:v>
                </c:pt>
                <c:pt idx="9">
                  <c:v>RARL</c:v>
                </c:pt>
                <c:pt idx="10">
                  <c:v>SBP</c:v>
                </c:pt>
                <c:pt idx="11">
                  <c:v>RAUD</c:v>
                </c:pt>
                <c:pt idx="12">
                  <c:v>sex</c:v>
                </c:pt>
                <c:pt idx="13">
                  <c:v>TNI</c:v>
                </c:pt>
                <c:pt idx="14">
                  <c:v>Prior CI</c:v>
                </c:pt>
                <c:pt idx="15">
                  <c:v>UGLU</c:v>
                </c:pt>
                <c:pt idx="16">
                  <c:v>TG</c:v>
                </c:pt>
                <c:pt idx="17">
                  <c:v>VPA</c:v>
                </c:pt>
                <c:pt idx="18">
                  <c:v>CKMB</c:v>
                </c:pt>
                <c:pt idx="19">
                  <c:v>Pro BNP</c:v>
                </c:pt>
                <c:pt idx="20">
                  <c:v>LA</c:v>
                </c:pt>
                <c:pt idx="21">
                  <c:v>Prior MI</c:v>
                </c:pt>
              </c:strCache>
            </c:strRef>
          </c:cat>
          <c:val>
            <c:numRef>
              <c:f>Sheet12!$B$2:$B$23</c:f>
              <c:numCache>
                <c:formatCode>General</c:formatCode>
                <c:ptCount val="22"/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1E-3</c:v>
                </c:pt>
                <c:pt idx="12">
                  <c:v>2E-3</c:v>
                </c:pt>
                <c:pt idx="13">
                  <c:v>1.2999999999999999E-2</c:v>
                </c:pt>
                <c:pt idx="14">
                  <c:v>1.4E-2</c:v>
                </c:pt>
                <c:pt idx="15">
                  <c:v>1.7999999999999999E-2</c:v>
                </c:pt>
                <c:pt idx="16">
                  <c:v>2.1000000000000001E-2</c:v>
                </c:pt>
                <c:pt idx="17">
                  <c:v>2.3E-2</c:v>
                </c:pt>
                <c:pt idx="18">
                  <c:v>2.8000000000000001E-2</c:v>
                </c:pt>
                <c:pt idx="19">
                  <c:v>0.03</c:v>
                </c:pt>
                <c:pt idx="20">
                  <c:v>3.9E-2</c:v>
                </c:pt>
                <c:pt idx="21">
                  <c:v>4.9000000000000002E-2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A0E-47A3-BACE-49A1D7D0315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1428685888"/>
        <c:axId val="1428663008"/>
        <c:axId val="1515260240"/>
      </c:bar3DChart>
      <c:catAx>
        <c:axId val="14286858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1428663008"/>
        <c:crosses val="autoZero"/>
        <c:auto val="1"/>
        <c:lblAlgn val="ctr"/>
        <c:lblOffset val="100"/>
        <c:noMultiLvlLbl val="0"/>
      </c:catAx>
      <c:valAx>
        <c:axId val="14286630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1428685888"/>
        <c:crosses val="autoZero"/>
        <c:crossBetween val="between"/>
      </c:valAx>
      <c:serAx>
        <c:axId val="1515260240"/>
        <c:scaling>
          <c:orientation val="minMax"/>
        </c:scaling>
        <c:delete val="1"/>
        <c:axPos val="b"/>
        <c:majorTickMark val="none"/>
        <c:minorTickMark val="none"/>
        <c:tickLblPos val="nextTo"/>
        <c:crossAx val="1428663008"/>
        <c:crosses val="autoZero"/>
      </c:ser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  <c:userShapes r:id="rId5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standard"/>
        <c:varyColors val="0"/>
        <c:ser>
          <c:idx val="2"/>
          <c:order val="2"/>
          <c:spPr>
            <a:solidFill>
              <a:srgbClr val="3D5A80"/>
            </a:solidFill>
            <a:ln>
              <a:noFill/>
            </a:ln>
            <a:effectLst/>
            <a:sp3d/>
          </c:spPr>
          <c:invertIfNegative val="0"/>
          <c:cat>
            <c:strRef>
              <c:f>Sheet13!$G$11:$G$14</c:f>
              <c:strCache>
                <c:ptCount val="4"/>
                <c:pt idx="0">
                  <c:v>RA (up and down)</c:v>
                </c:pt>
                <c:pt idx="1">
                  <c:v>BBB</c:v>
                </c:pt>
                <c:pt idx="2">
                  <c:v>P-R</c:v>
                </c:pt>
                <c:pt idx="3">
                  <c:v>RA (right and left)</c:v>
                </c:pt>
              </c:strCache>
            </c:strRef>
          </c:cat>
          <c:val>
            <c:numRef>
              <c:f>Sheet13!$J$11:$J$14</c:f>
              <c:numCache>
                <c:formatCode>General</c:formatCode>
                <c:ptCount val="4"/>
                <c:pt idx="0">
                  <c:v>0.317</c:v>
                </c:pt>
                <c:pt idx="1">
                  <c:v>0.34200000000000003</c:v>
                </c:pt>
                <c:pt idx="2">
                  <c:v>0.42399999999999999</c:v>
                </c:pt>
                <c:pt idx="3">
                  <c:v>0.503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90D-4509-A952-C1A821E31DB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1636189423"/>
        <c:axId val="1636180271"/>
        <c:axId val="1662002495"/>
        <c:extLst>
          <c:ext xmlns:c15="http://schemas.microsoft.com/office/drawing/2012/chart" uri="{02D57815-91ED-43cb-92C2-25804820EDAC}">
            <c15:filteredBarSeries>
              <c15:ser>
                <c:idx val="0"/>
                <c:order val="0"/>
                <c:spPr>
                  <a:gradFill rotWithShape="1">
                    <a:gsLst>
                      <a:gs pos="0">
                        <a:schemeClr val="accent1">
                          <a:satMod val="103000"/>
                          <a:lumMod val="102000"/>
                          <a:tint val="94000"/>
                        </a:schemeClr>
                      </a:gs>
                      <a:gs pos="50000">
                        <a:schemeClr val="accent1">
                          <a:satMod val="110000"/>
                          <a:lumMod val="100000"/>
                          <a:shade val="100000"/>
                        </a:schemeClr>
                      </a:gs>
                      <a:gs pos="100000">
                        <a:schemeClr val="accent1">
                          <a:lumMod val="99000"/>
                          <a:satMod val="120000"/>
                          <a:shade val="78000"/>
                        </a:schemeClr>
                      </a:gs>
                    </a:gsLst>
                    <a:lin ang="5400000" scaled="0"/>
                  </a:gradFill>
                  <a:ln>
                    <a:noFill/>
                  </a:ln>
                  <a:effectLst/>
                  <a:sp3d/>
                </c:spPr>
                <c:invertIfNegative val="0"/>
                <c:cat>
                  <c:strRef>
                    <c:extLst>
                      <c:ext uri="{02D57815-91ED-43cb-92C2-25804820EDAC}">
                        <c15:formulaRef>
                          <c15:sqref>Sheet13!$G$11:$G$14</c15:sqref>
                        </c15:formulaRef>
                      </c:ext>
                    </c:extLst>
                    <c:strCache>
                      <c:ptCount val="4"/>
                      <c:pt idx="0">
                        <c:v>RA (up and down)</c:v>
                      </c:pt>
                      <c:pt idx="1">
                        <c:v>BBB</c:v>
                      </c:pt>
                      <c:pt idx="2">
                        <c:v>P-R</c:v>
                      </c:pt>
                      <c:pt idx="3">
                        <c:v>RA (right and left)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Sheet13!$H$11:$H$14</c15:sqref>
                        </c15:formulaRef>
                      </c:ext>
                    </c:extLst>
                    <c:numCache>
                      <c:formatCode>General</c:formatCode>
                      <c:ptCount val="4"/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1-390D-4509-A952-C1A821E31DB5}"/>
                  </c:ext>
                </c:extLst>
              </c15:ser>
            </c15:filteredBarSeries>
            <c15:filteredBarSeries>
              <c15:ser>
                <c:idx val="1"/>
                <c:order val="1"/>
                <c:spPr>
                  <a:gradFill rotWithShape="1">
                    <a:gsLst>
                      <a:gs pos="0">
                        <a:schemeClr val="accent2">
                          <a:satMod val="103000"/>
                          <a:lumMod val="102000"/>
                          <a:tint val="94000"/>
                        </a:schemeClr>
                      </a:gs>
                      <a:gs pos="50000">
                        <a:schemeClr val="accent2">
                          <a:satMod val="110000"/>
                          <a:lumMod val="100000"/>
                          <a:shade val="100000"/>
                        </a:schemeClr>
                      </a:gs>
                      <a:gs pos="100000">
                        <a:schemeClr val="accent2">
                          <a:lumMod val="99000"/>
                          <a:satMod val="120000"/>
                          <a:shade val="78000"/>
                        </a:schemeClr>
                      </a:gs>
                    </a:gsLst>
                    <a:lin ang="5400000" scaled="0"/>
                  </a:gradFill>
                  <a:ln>
                    <a:noFill/>
                  </a:ln>
                  <a:effectLst/>
                  <a:sp3d/>
                </c:spPr>
                <c:invertIfNegative val="0"/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Sheet13!$G$11:$G$14</c15:sqref>
                        </c15:formulaRef>
                      </c:ext>
                    </c:extLst>
                    <c:strCache>
                      <c:ptCount val="4"/>
                      <c:pt idx="0">
                        <c:v>RA (up and down)</c:v>
                      </c:pt>
                      <c:pt idx="1">
                        <c:v>BBB</c:v>
                      </c:pt>
                      <c:pt idx="2">
                        <c:v>P-R</c:v>
                      </c:pt>
                      <c:pt idx="3">
                        <c:v>RA (right and left)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Sheet13!$I$11:$I$14</c15:sqref>
                        </c15:formulaRef>
                      </c:ext>
                    </c:extLst>
                    <c:numCache>
                      <c:formatCode>General</c:formatCode>
                      <c:ptCount val="4"/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2-390D-4509-A952-C1A821E31DB5}"/>
                  </c:ext>
                </c:extLst>
              </c15:ser>
            </c15:filteredBarSeries>
          </c:ext>
        </c:extLst>
      </c:bar3DChart>
      <c:catAx>
        <c:axId val="163618942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1636180271"/>
        <c:crosses val="autoZero"/>
        <c:auto val="1"/>
        <c:lblAlgn val="ctr"/>
        <c:lblOffset val="100"/>
        <c:noMultiLvlLbl val="0"/>
      </c:catAx>
      <c:valAx>
        <c:axId val="163618027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0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Gamma coefficient value</a:t>
                </a:r>
              </a:p>
            </c:rich>
          </c:tx>
          <c:layout>
            <c:manualLayout>
              <c:xMode val="edge"/>
              <c:yMode val="edge"/>
              <c:x val="1.1521461670499118E-2"/>
              <c:y val="0.20495305562108684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0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1636189423"/>
        <c:crosses val="autoZero"/>
        <c:crossBetween val="between"/>
      </c:valAx>
      <c:serAx>
        <c:axId val="1662002495"/>
        <c:scaling>
          <c:orientation val="minMax"/>
        </c:scaling>
        <c:delete val="1"/>
        <c:axPos val="b"/>
        <c:majorTickMark val="none"/>
        <c:minorTickMark val="none"/>
        <c:tickLblPos val="nextTo"/>
        <c:crossAx val="1636180271"/>
        <c:crosses val="autoZero"/>
      </c:ser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view3D>
      <c:rotX val="15"/>
      <c:rotY val="20"/>
      <c:depthPercent val="100"/>
      <c:rAngAx val="1"/>
    </c:view3D>
    <c:floor>
      <c:thickness val="0"/>
      <c:spPr>
        <a:solidFill>
          <a:schemeClr val="lt1">
            <a:alpha val="27000"/>
          </a:schemeClr>
        </a:solidFill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0.12757171852512572"/>
          <c:y val="5.9094304055242949E-2"/>
          <c:w val="0.8257510870139505"/>
          <c:h val="0.66232908386451683"/>
        </c:manualLayout>
      </c:layout>
      <c:bar3DChart>
        <c:barDir val="col"/>
        <c:grouping val="standard"/>
        <c:varyColors val="0"/>
        <c:ser>
          <c:idx val="0"/>
          <c:order val="0"/>
          <c:spPr>
            <a:solidFill>
              <a:srgbClr val="617389"/>
            </a:solidFill>
            <a:ln>
              <a:solidFill>
                <a:schemeClr val="accent1">
                  <a:lumMod val="75000"/>
                </a:schemeClr>
              </a:solidFill>
            </a:ln>
            <a:effectLst/>
            <a:scene3d>
              <a:camera prst="orthographicFront"/>
              <a:lightRig rig="threePt" dir="t"/>
            </a:scene3d>
            <a:sp3d prstMaterial="translucentPowder">
              <a:contourClr>
                <a:schemeClr val="accent1">
                  <a:lumMod val="75000"/>
                </a:schemeClr>
              </a:contourClr>
            </a:sp3d>
          </c:spPr>
          <c:invertIfNegative val="0"/>
          <c:dLbls>
            <c:dLbl>
              <c:idx val="0"/>
              <c:layout>
                <c:manualLayout>
                  <c:x val="2.7344510583324304E-2"/>
                  <c:y val="-5.0394210945226718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3642-4F5A-AEB0-61F0FDCE5676}"/>
                </c:ext>
              </c:extLst>
            </c:dLbl>
            <c:dLbl>
              <c:idx val="1"/>
              <c:layout>
                <c:manualLayout>
                  <c:x val="2.7561201599580924E-2"/>
                  <c:y val="-3.7590883053970965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3642-4F5A-AEB0-61F0FDCE5676}"/>
                </c:ext>
              </c:extLst>
            </c:dLbl>
            <c:dLbl>
              <c:idx val="2"/>
              <c:layout>
                <c:manualLayout>
                  <c:x val="2.1158279527780967E-2"/>
                  <c:y val="-4.658425601935978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3642-4F5A-AEB0-61F0FDCE5676}"/>
                </c:ext>
              </c:extLst>
            </c:dLbl>
            <c:dLbl>
              <c:idx val="3"/>
              <c:layout>
                <c:manualLayout>
                  <c:x val="3.0555550793977461E-2"/>
                  <c:y val="-5.1213955174729361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3642-4F5A-AEB0-61F0FDCE567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multiLvlStrRef>
              <c:f>Sheet8!$A$1:$B$4</c:f>
              <c:multiLvlStrCache>
                <c:ptCount val="4"/>
                <c:lvl>
                  <c:pt idx="0">
                    <c:v>≥50 mm</c:v>
                  </c:pt>
                  <c:pt idx="1">
                    <c:v>RBBB</c:v>
                  </c:pt>
                  <c:pt idx="2">
                    <c:v>＞0.2s</c:v>
                  </c:pt>
                  <c:pt idx="3">
                    <c:v>≥40 mm</c:v>
                  </c:pt>
                </c:lvl>
                <c:lvl>
                  <c:pt idx="0">
                    <c:v>RA (up and down)</c:v>
                  </c:pt>
                  <c:pt idx="1">
                    <c:v>BBB</c:v>
                  </c:pt>
                  <c:pt idx="2">
                    <c:v>P-R</c:v>
                  </c:pt>
                  <c:pt idx="3">
                    <c:v>RA (right and left)</c:v>
                  </c:pt>
                </c:lvl>
              </c:multiLvlStrCache>
            </c:multiLvlStrRef>
          </c:cat>
          <c:val>
            <c:numRef>
              <c:f>Sheet8!$C$1:$C$4</c:f>
              <c:numCache>
                <c:formatCode>0.00%</c:formatCode>
                <c:ptCount val="4"/>
                <c:pt idx="0">
                  <c:v>0.55800000000000005</c:v>
                </c:pt>
                <c:pt idx="1">
                  <c:v>0.76900000000000002</c:v>
                </c:pt>
                <c:pt idx="2">
                  <c:v>0.66100000000000003</c:v>
                </c:pt>
                <c:pt idx="3">
                  <c:v>0.67100000000000004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3642-4F5A-AEB0-61F0FDCE567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1856772719"/>
        <c:axId val="1856773551"/>
        <c:axId val="1638716591"/>
      </c:bar3DChart>
      <c:catAx>
        <c:axId val="1856772719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 sz="16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Features</a:t>
                </a:r>
                <a:r>
                  <a:rPr lang="en-US" sz="1600" b="1" baseline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with category</a:t>
                </a:r>
                <a:endParaRPr 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c:rich>
          </c:tx>
          <c:layout>
            <c:manualLayout>
              <c:xMode val="edge"/>
              <c:yMode val="edge"/>
              <c:x val="0.3663235742381506"/>
              <c:y val="0.83558898044914431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1856773551"/>
        <c:crosses val="autoZero"/>
        <c:auto val="1"/>
        <c:lblAlgn val="ctr"/>
        <c:lblOffset val="100"/>
        <c:noMultiLvlLbl val="0"/>
      </c:catAx>
      <c:valAx>
        <c:axId val="185677355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 sz="16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Percentage</a:t>
                </a:r>
                <a:r>
                  <a:rPr lang="en-US" sz="1600" b="1" baseline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of subjects</a:t>
                </a:r>
                <a:endParaRPr 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c:rich>
          </c:tx>
          <c:layout>
            <c:manualLayout>
              <c:xMode val="edge"/>
              <c:yMode val="edge"/>
              <c:x val="8.164986059275731E-3"/>
              <c:y val="0.25741816486013924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en-US"/>
            </a:p>
          </c:txPr>
        </c:title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1856772719"/>
        <c:crosses val="autoZero"/>
        <c:crossBetween val="between"/>
      </c:valAx>
      <c:serAx>
        <c:axId val="1638716591"/>
        <c:scaling>
          <c:orientation val="minMax"/>
        </c:scaling>
        <c:delete val="1"/>
        <c:axPos val="b"/>
        <c:majorTickMark val="none"/>
        <c:minorTickMark val="none"/>
        <c:tickLblPos val="nextTo"/>
        <c:crossAx val="1856773551"/>
        <c:crosses val="autoZero"/>
      </c:ser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b="0" kern="1200" cap="none" spc="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dk1">
          <a:lumMod val="15000"/>
          <a:lumOff val="85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8100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8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2000" b="0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round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90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92">
  <cs:axisTitle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>
        <a:solidFill>
          <a:schemeClr val="phClr">
            <a:lumMod val="75000"/>
          </a:schemeClr>
        </a:solidFill>
      </a:ln>
    </cs:spPr>
  </cs:dataPoint>
  <cs:dataPoint3D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>
        <a:solidFill>
          <a:schemeClr val="phClr">
            <a:lumMod val="75000"/>
          </a:schemeClr>
        </a:solidFill>
      </a:ln>
      <a:scene3d>
        <a:camera prst="orthographicFront"/>
        <a:lightRig rig="threePt" dir="t"/>
      </a:scene3d>
      <a:sp3d prstMaterial="translucentPowder"/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>
            <a:alpha val="70000"/>
          </a:schemeClr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  <a:ln>
        <a:solidFill>
          <a:schemeClr val="phClr">
            <a:lumMod val="75000"/>
          </a:schemeClr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solidFill>
        <a:schemeClr val="lt1">
          <a:alpha val="27000"/>
        </a:schemeClr>
      </a:solidFill>
      <a:sp3d/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0" kern="1200" cap="none" spc="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587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sp3d/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0.4326</cdr:x>
      <cdr:y>0.83389</cdr:y>
    </cdr:from>
    <cdr:to>
      <cdr:x>0.6638</cdr:x>
      <cdr:y>0.96992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BC88EE14-1D7B-DB01-CDB4-8EC08EAA7618}"/>
            </a:ext>
          </a:extLst>
        </cdr:cNvPr>
        <cdr:cNvSpPr txBox="1"/>
      </cdr:nvSpPr>
      <cdr:spPr>
        <a:xfrm xmlns:a="http://schemas.openxmlformats.org/drawingml/2006/main">
          <a:off x="4045617" y="3698445"/>
          <a:ext cx="2162140" cy="603318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US" sz="18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Features name</a:t>
          </a:r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0.10149</cdr:x>
      <cdr:y>0.78016</cdr:y>
    </cdr:from>
    <cdr:to>
      <cdr:x>0.30716</cdr:x>
      <cdr:y>0.87896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4AC2ADF2-254A-F7FE-0E35-A9C07E7515B5}"/>
            </a:ext>
          </a:extLst>
        </cdr:cNvPr>
        <cdr:cNvSpPr txBox="1"/>
      </cdr:nvSpPr>
      <cdr:spPr>
        <a:xfrm xmlns:a="http://schemas.openxmlformats.org/drawingml/2006/main">
          <a:off x="985025" y="3521928"/>
          <a:ext cx="1996069" cy="446049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endParaRPr lang="en-US" sz="1100" dirty="0"/>
        </a:p>
      </cdr:txBody>
    </cdr:sp>
  </cdr:relSizeAnchor>
  <cdr:relSizeAnchor xmlns:cdr="http://schemas.openxmlformats.org/drawingml/2006/chartDrawing">
    <cdr:from>
      <cdr:x>0.13941</cdr:x>
      <cdr:y>0.8321</cdr:y>
    </cdr:from>
    <cdr:to>
      <cdr:x>0.27634</cdr:x>
      <cdr:y>0.93049</cdr:y>
    </cdr:to>
    <cdr:sp macro="" textlink="">
      <cdr:nvSpPr>
        <cdr:cNvPr id="3" name="TextBox 2">
          <a:extLst xmlns:a="http://schemas.openxmlformats.org/drawingml/2006/main">
            <a:ext uri="{FF2B5EF4-FFF2-40B4-BE49-F238E27FC236}">
              <a16:creationId xmlns:a16="http://schemas.microsoft.com/office/drawing/2014/main" id="{CA5BA4AE-F8E3-23B8-9F3E-C4ED121EC182}"/>
            </a:ext>
          </a:extLst>
        </cdr:cNvPr>
        <cdr:cNvSpPr txBox="1"/>
      </cdr:nvSpPr>
      <cdr:spPr>
        <a:xfrm xmlns:a="http://schemas.openxmlformats.org/drawingml/2006/main">
          <a:off x="1353042" y="3756407"/>
          <a:ext cx="1328944" cy="44417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pPr>
            <a:tabLst>
              <a:tab pos="1025525" algn="l"/>
            </a:tabLst>
          </a:pPr>
          <a:r>
            <a:rPr 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Moderate</a:t>
          </a:r>
        </a:p>
      </cdr:txBody>
    </cdr:sp>
  </cdr:relSizeAnchor>
  <cdr:relSizeAnchor xmlns:cdr="http://schemas.openxmlformats.org/drawingml/2006/chartDrawing">
    <cdr:from>
      <cdr:x>0.57479</cdr:x>
      <cdr:y>0.82715</cdr:y>
    </cdr:from>
    <cdr:to>
      <cdr:x>0.9525</cdr:x>
      <cdr:y>0.93042</cdr:y>
    </cdr:to>
    <cdr:grpSp>
      <cdr:nvGrpSpPr>
        <cdr:cNvPr id="6" name="Group 5">
          <a:extLst xmlns:a="http://schemas.openxmlformats.org/drawingml/2006/main">
            <a:ext uri="{FF2B5EF4-FFF2-40B4-BE49-F238E27FC236}">
              <a16:creationId xmlns:a16="http://schemas.microsoft.com/office/drawing/2014/main" id="{5F536739-81D8-3B67-83B3-D66D005D94BC}"/>
            </a:ext>
          </a:extLst>
        </cdr:cNvPr>
        <cdr:cNvGrpSpPr/>
      </cdr:nvGrpSpPr>
      <cdr:grpSpPr>
        <a:xfrm xmlns:a="http://schemas.openxmlformats.org/drawingml/2006/main">
          <a:off x="5578497" y="3734074"/>
          <a:ext cx="3665781" cy="466200"/>
          <a:chOff x="5547733" y="3734077"/>
          <a:chExt cx="3665836" cy="466233"/>
        </a:xfrm>
      </cdr:grpSpPr>
      <cdr:sp macro="" textlink="">
        <cdr:nvSpPr>
          <cdr:cNvPr id="4" name="TextBox 1">
            <a:extLst xmlns:a="http://schemas.openxmlformats.org/drawingml/2006/main">
              <a:ext uri="{FF2B5EF4-FFF2-40B4-BE49-F238E27FC236}">
                <a16:creationId xmlns:a16="http://schemas.microsoft.com/office/drawing/2014/main" id="{870B9DE4-7835-4598-2CEE-8C8D8F5FFC53}"/>
              </a:ext>
            </a:extLst>
          </cdr:cNvPr>
          <cdr:cNvSpPr txBox="1"/>
        </cdr:nvSpPr>
        <cdr:spPr>
          <a:xfrm xmlns:a="http://schemas.openxmlformats.org/drawingml/2006/main">
            <a:off x="5547733" y="3734077"/>
            <a:ext cx="1839950" cy="455342"/>
          </a:xfrm>
          <a:prstGeom xmlns:a="http://schemas.openxmlformats.org/drawingml/2006/main" prst="rect">
            <a:avLst/>
          </a:prstGeom>
        </cdr:spPr>
        <cdr:txBody>
          <a:bodyPr xmlns:a="http://schemas.openxmlformats.org/drawingml/2006/main" wrap="square" rtlCol="0"/>
          <a:lstStyle xmlns:a="http://schemas.openxmlformats.org/drawingml/2006/main"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 xmlns:a="http://schemas.openxmlformats.org/drawingml/2006/main">
            <a:pPr>
              <a:tabLst>
                <a:tab pos="1025525" algn="l"/>
              </a:tabLst>
            </a:pP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Moderate</a:t>
            </a:r>
          </a:p>
        </cdr:txBody>
      </cdr:sp>
      <cdr:sp macro="" textlink="">
        <cdr:nvSpPr>
          <cdr:cNvPr id="5" name="TextBox 1">
            <a:extLst xmlns:a="http://schemas.openxmlformats.org/drawingml/2006/main">
              <a:ext uri="{FF2B5EF4-FFF2-40B4-BE49-F238E27FC236}">
                <a16:creationId xmlns:a16="http://schemas.microsoft.com/office/drawing/2014/main" id="{8D99E292-7F0C-4E7B-DCF9-98EF56229BD0}"/>
              </a:ext>
            </a:extLst>
          </cdr:cNvPr>
          <cdr:cNvSpPr txBox="1"/>
        </cdr:nvSpPr>
        <cdr:spPr>
          <a:xfrm xmlns:a="http://schemas.openxmlformats.org/drawingml/2006/main">
            <a:off x="7373619" y="3744968"/>
            <a:ext cx="1839950" cy="455342"/>
          </a:xfrm>
          <a:prstGeom xmlns:a="http://schemas.openxmlformats.org/drawingml/2006/main" prst="rect">
            <a:avLst/>
          </a:prstGeom>
        </cdr:spPr>
        <cdr:txBody>
          <a:bodyPr xmlns:a="http://schemas.openxmlformats.org/drawingml/2006/main" wrap="square" rtlCol="0"/>
          <a:lstStyle xmlns:a="http://schemas.openxmlformats.org/drawingml/2006/main"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 xmlns:a="http://schemas.openxmlformats.org/drawingml/2006/main">
            <a:pPr>
              <a:tabLst>
                <a:tab pos="1025525" algn="l"/>
              </a:tabLst>
            </a:pP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Strong</a:t>
            </a:r>
          </a:p>
        </cdr:txBody>
      </cdr:sp>
    </cdr:grp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CF9168-6584-4A46-9C00-8F5A0B184825}" type="datetimeFigureOut">
              <a:rPr lang="en-US" smtClean="0"/>
              <a:t>2/2/2023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13E8C9-DBD3-4FA7-A0F3-77E5D748BE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7988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DF6E00F-0B29-456A-A2A6-8EF95B621D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372525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DF6E00F-0B29-456A-A2A6-8EF95B621D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307855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DF6E00F-0B29-456A-A2A6-8EF95B621D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20451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DF6E00F-0B29-456A-A2A6-8EF95B621D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29186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DF6E00F-0B29-456A-A2A6-8EF95B621D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967391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DF6E00F-0B29-456A-A2A6-8EF95B621D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229023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DF6E00F-0B29-456A-A2A6-8EF95B621D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136503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DF6E00F-0B29-456A-A2A6-8EF95B621D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947779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DF6E00F-0B29-456A-A2A6-8EF95B621D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933000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DF6E00F-0B29-456A-A2A6-8EF95B621D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567284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2CDFF3-8FE5-CFF9-0737-8B2DA3CEAC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7515AE5-839D-6AEE-7181-889395DC54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5FCFCC-9A62-9E8D-BCAB-54816A6A75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B03F4-172B-4497-8873-CD97556D18C5}" type="datetime1">
              <a:rPr lang="en-US" smtClean="0"/>
              <a:t>2/2/2023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C4143E-575F-ADAA-E349-66D54ED1C6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89F830-DC4C-224D-89B3-A341F37AC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A0ECF-A6E5-4C6F-AC34-3E83F01305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1964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B17A47-47E0-B6D3-F60B-106429573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168818-1992-BBB0-C62C-F5F7D81986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3BF6E9-1789-B13A-AA35-0ACBA0FFE6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7B63D-A539-4590-ABAB-B1E42AA6BDAF}" type="datetime1">
              <a:rPr lang="en-US" smtClean="0"/>
              <a:t>2/2/2023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BC90EC-A62D-E1AB-A89C-A30A215102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CB1E0A-7101-9E69-556D-656FD9F3F5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A0ECF-A6E5-4C6F-AC34-3E83F01305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5466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9777F79-06C9-7249-A00C-BD0785E136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8122D2E-9C41-18A9-AD02-A1E1DAEF0C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B533EE-18D2-4054-D779-DB54F4DE6F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48951D-F594-4B91-9045-796FE2AEB7D8}" type="datetime1">
              <a:rPr lang="en-US" smtClean="0"/>
              <a:t>2/2/2023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21DE03-C5DC-B5F4-9D47-4D4C6610D8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07E456-F824-4B50-5FAB-BA64EFEDEE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A0ECF-A6E5-4C6F-AC34-3E83F01305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3281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27612" y="3043730"/>
            <a:ext cx="5472863" cy="2137870"/>
          </a:xfrm>
        </p:spPr>
        <p:txBody>
          <a:bodyPr lIns="0" tIns="0" rIns="0" bIns="0" anchor="b" anchorCtr="0">
            <a:noAutofit/>
          </a:bodyPr>
          <a:lstStyle>
            <a:lvl1pPr algn="l">
              <a:defRPr lang="en-US" sz="4000" b="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5578FD-67F9-4CC9-862C-2FA07BC9F98A}" type="datetime1">
              <a:rPr lang="en-US" smtClean="0"/>
              <a:t>2/2/2023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DE275-BE14-4364-AEA2-5F5667C0FD4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614297" y="5357596"/>
            <a:ext cx="5481703" cy="738404"/>
          </a:xfrm>
        </p:spPr>
        <p:txBody>
          <a:bodyPr lIns="0" rIns="0">
            <a:normAutofit/>
          </a:bodyPr>
          <a:lstStyle>
            <a:lvl1pPr marL="0" indent="0">
              <a:buFontTx/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139513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9F8014-FEA9-4D3C-8DCE-0DBCA7F13F1B}" type="datetime1">
              <a:rPr lang="en-US" smtClean="0"/>
              <a:t>2/2/2023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4739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2"/>
            <a:ext cx="5384800" cy="4525963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2"/>
            <a:ext cx="5384800" cy="4525963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DB370-A1AF-413E-82E8-B715F435D938}" type="datetime1">
              <a:rPr lang="en-US" smtClean="0"/>
              <a:t>2/2/2023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5516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777069-CA56-403F-8327-DBB1B365054C}" type="datetime1">
              <a:rPr lang="en-US" smtClean="0"/>
              <a:t>2/2/2023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9871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29363-63AC-4C03-9329-C9265F65B07E}" type="datetime1">
              <a:rPr lang="en-US" smtClean="0"/>
              <a:t>2/2/2023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28256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model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18672" y="2870634"/>
            <a:ext cx="5932223" cy="711081"/>
          </a:xfrm>
        </p:spPr>
        <p:txBody>
          <a:bodyPr>
            <a:normAutofit/>
          </a:bodyPr>
          <a:lstStyle>
            <a:lvl1pPr algn="ctr">
              <a:defRPr sz="3600" b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Open Sans" pitchFamily="34" charset="0"/>
                <a:cs typeface="Open Sans" pitchFamily="34" charset="0"/>
              </a:defRPr>
            </a:lvl1pPr>
          </a:lstStyle>
          <a:p>
            <a:r>
              <a:rPr lang="en-US"/>
              <a:t>SlideModel.com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224FA-C399-4D50-81B9-D9473443AC0F}" type="datetime1">
              <a:rPr lang="en-US" smtClean="0"/>
              <a:t>2/2/2023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9558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FA11-C7A4-731A-E89A-CD216207A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A7A914-1090-9029-084B-C6B163F9B5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B86602-B068-35C7-4D09-03ED67FC3D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FB3EA-822D-44E5-B5D5-1FBB57C84621}" type="datetime1">
              <a:rPr lang="en-US" smtClean="0"/>
              <a:t>2/2/2023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7DF709-4CBA-A2F9-2962-3A53B17A74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BFEA0D-73DB-F6AC-3AAB-54E9F5447C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A0ECF-A6E5-4C6F-AC34-3E83F01305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2969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76701-552B-7633-4D5A-F7FF94B981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261E66-A0BA-CEE4-2456-EFB8193317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DB511C-2BE6-7F86-3A79-9D75E17347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0063-BD39-4797-96F1-B6B499CE229F}" type="datetime1">
              <a:rPr lang="en-US" smtClean="0"/>
              <a:t>2/2/2023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73F80B-CD35-6F8D-7676-05AB4D0601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9AFB7F-816D-8025-6DF7-5C1772790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A0ECF-A6E5-4C6F-AC34-3E83F01305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1268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62F5F-CF99-526A-4DE8-533BC3A47A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F5E046-1B58-3A56-C55A-31D3079188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5376B0-AD93-02DB-CC41-3AF7598156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7502E7-94CD-5901-7DEC-0C8FE680BE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129DF-056E-46FF-B87C-855B73D588B5}" type="datetime1">
              <a:rPr lang="en-US" smtClean="0"/>
              <a:t>2/2/2023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F8A094-3BE1-936A-C84D-02DA32C113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B62AC5-9033-B4D9-7B65-5BB3CC24B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A0ECF-A6E5-4C6F-AC34-3E83F01305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7876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E39F86-A94E-8EC2-928C-FCE6A4FC4E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1F346A-A548-4949-0081-35B5AE99B2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5FDD89-71C2-4097-85F6-F5177907ED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529A12-339B-7A92-9FDA-265ABC4181C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C32579C-6D95-1E6D-CF18-780BE8781B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249E69E-70D1-DD7B-625F-0148ADD8C3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97550-3F8D-4F2E-9C8E-7570DFC5222D}" type="datetime1">
              <a:rPr lang="en-US" smtClean="0"/>
              <a:t>2/2/2023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CFC0E27-D330-507E-9208-E4D1279141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77537FD-3CEA-155D-0B00-46ACD34CD3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A0ECF-A6E5-4C6F-AC34-3E83F01305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7125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CB51C6-0AEF-DEBB-76C5-1E41001D7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008F44-6EA2-94B4-9B6C-66C1CA6F5E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CB384-5356-4DA0-BE6B-3C7112702849}" type="datetime1">
              <a:rPr lang="en-US" smtClean="0"/>
              <a:t>2/2/2023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0B9AF05-EC1B-D0F9-DCCE-1CEE31B08A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200F28-F957-FB59-2CFD-B028CE58D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A0ECF-A6E5-4C6F-AC34-3E83F01305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7265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F998F5B-99C4-F203-A731-3E98756F0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AE0B7-62D8-4A5B-845C-D6EACAF320AE}" type="datetime1">
              <a:rPr lang="en-US" smtClean="0"/>
              <a:t>2/2/2023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A624E4F-7980-C737-3FC4-54F5BD71F0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BAB682-FE9E-7C71-BEDF-229995803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A0ECF-A6E5-4C6F-AC34-3E83F01305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6505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89D1E-B42E-522E-E520-D0CE54B57E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2C8B92-49EF-7E48-627B-686DB65C74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89CBC5-0528-7864-E513-72E52130B1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6C3519-EE2E-3D91-99C6-95306D1B49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89ACE-A64B-4218-BDB0-B10645D2D9D9}" type="datetime1">
              <a:rPr lang="en-US" smtClean="0"/>
              <a:t>2/2/2023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321BE7-4F2B-E847-65E1-190912B831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38C685-15BC-A91C-A645-77CBDA0349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A0ECF-A6E5-4C6F-AC34-3E83F01305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7764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AAC89-1CAE-17B1-C72B-DA0EFA501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200158F-8512-C0DA-998E-0BF1FC736F6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00F589-534E-4B5A-9757-C0F974AC32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D191C8-46C9-0EAD-6759-4FF1B77B19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18CD8-1593-42E7-BC31-19C4FE42104E}" type="datetime1">
              <a:rPr lang="en-US" smtClean="0"/>
              <a:t>2/2/2023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9D4EE9-E205-8A25-3DE8-ACDC4C5E03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58671B-3E60-007F-AE37-D56754321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A0ECF-A6E5-4C6F-AC34-3E83F01305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3950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FFFFF">
                <a:lumMod val="100000"/>
              </a:srgbClr>
            </a:gs>
            <a:gs pos="81000">
              <a:srgbClr val="EEEEEE"/>
            </a:gs>
            <a:gs pos="100000">
              <a:srgbClr val="D9D9D9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38125E4-D432-99C6-9DE0-3AF46BD31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F1FC16-7E34-F31E-6880-58B3522CF3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34240C-7D12-BC14-29B5-FBE03226BD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B916A9-73B2-437E-8754-4AE69F96BEFF}" type="datetime1">
              <a:rPr lang="en-US" smtClean="0"/>
              <a:t>2/2/2023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16713C-B656-F1A1-E419-44C0ED8CE0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EBE864-A8DB-3592-FCE6-4577C165EE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0A0ECF-A6E5-4C6F-AC34-3E83F01305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7357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40"/>
            <a:ext cx="10972801" cy="711081"/>
          </a:xfrm>
          <a:prstGeom prst="rect">
            <a:avLst/>
          </a:prstGeom>
        </p:spPr>
        <p:txBody>
          <a:bodyPr vert="horz" lIns="0" tIns="60949" rIns="0" bIns="60949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138426"/>
            <a:ext cx="10972801" cy="4987739"/>
          </a:xfrm>
          <a:prstGeom prst="rect">
            <a:avLst/>
          </a:prstGeom>
        </p:spPr>
        <p:txBody>
          <a:bodyPr vert="horz" lIns="0" tIns="60949" rIns="0" bIns="60949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49AA16-E78F-4992-A9C3-6F149DE6B532}" type="datetime1">
              <a:rPr lang="en-US" smtClean="0"/>
              <a:t>2/2/2023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1" y="6356352"/>
            <a:ext cx="3860800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1" y="6356352"/>
            <a:ext cx="2844800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8359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</p:sldLayoutIdLst>
  <p:hf hdr="0" ftr="0"/>
  <p:txStyles>
    <p:titleStyle>
      <a:lvl1pPr algn="l" defTabSz="1218987" rtl="0" eaLnBrk="1" latinLnBrk="0" hangingPunct="1">
        <a:spcBef>
          <a:spcPct val="0"/>
        </a:spcBef>
        <a:buNone/>
        <a:defRPr sz="3600" kern="120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Arial" panose="020B0604020202020204" pitchFamily="34" charset="0"/>
        </a:defRPr>
      </a:lvl1pPr>
    </p:titleStyle>
    <p:bodyStyle>
      <a:lvl1pPr marL="0" indent="0" algn="l" defTabSz="1218987" rtl="0" eaLnBrk="1" latinLnBrk="0" hangingPunct="1">
        <a:spcBef>
          <a:spcPct val="20000"/>
        </a:spcBef>
        <a:buFontTx/>
        <a:buNone/>
        <a:defRPr sz="18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09494" indent="0" algn="l" defTabSz="1218987" rtl="0" eaLnBrk="1" latinLnBrk="0" hangingPunct="1">
        <a:spcBef>
          <a:spcPct val="20000"/>
        </a:spcBef>
        <a:buFontTx/>
        <a:buNone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218986" indent="0" algn="l" defTabSz="1218987" rtl="0" eaLnBrk="1" latinLnBrk="0" hangingPunct="1">
        <a:spcBef>
          <a:spcPct val="20000"/>
        </a:spcBef>
        <a:buFontTx/>
        <a:buNone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828480" indent="0" algn="l" defTabSz="1218987" rtl="0" eaLnBrk="1" latinLnBrk="0" hangingPunct="1">
        <a:spcBef>
          <a:spcPct val="20000"/>
        </a:spcBef>
        <a:buFontTx/>
        <a:buNone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437973" indent="0" algn="l" defTabSz="1218987" rtl="0" eaLnBrk="1" latinLnBrk="0" hangingPunct="1">
        <a:spcBef>
          <a:spcPct val="20000"/>
        </a:spcBef>
        <a:buFontTx/>
        <a:buNone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335221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707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200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69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.xml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hyperlink" Target="https://lthub.ubc.ca/guides/github-instructor-guide/" TargetMode="External"/><Relationship Id="rId7" Type="http://schemas.openxmlformats.org/officeDocument/2006/relationships/image" Target="../media/image31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svg"/><Relationship Id="rId4" Type="http://schemas.openxmlformats.org/officeDocument/2006/relationships/image" Target="../media/image28.png"/><Relationship Id="rId9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7" Type="http://schemas.openxmlformats.org/officeDocument/2006/relationships/image" Target="../media/image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microsoft.com/office/2007/relationships/hdphoto" Target="../media/hdphoto9.wdp"/><Relationship Id="rId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13" Type="http://schemas.openxmlformats.org/officeDocument/2006/relationships/image" Target="../media/image2.png"/><Relationship Id="rId3" Type="http://schemas.openxmlformats.org/officeDocument/2006/relationships/image" Target="../media/image36.jpeg"/><Relationship Id="rId7" Type="http://schemas.openxmlformats.org/officeDocument/2006/relationships/image" Target="../media/image39.png"/><Relationship Id="rId12" Type="http://schemas.openxmlformats.org/officeDocument/2006/relationships/image" Target="../media/image43.sv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svg"/><Relationship Id="rId11" Type="http://schemas.openxmlformats.org/officeDocument/2006/relationships/image" Target="../media/image42.png"/><Relationship Id="rId5" Type="http://schemas.openxmlformats.org/officeDocument/2006/relationships/image" Target="../media/image37.png"/><Relationship Id="rId10" Type="http://schemas.openxmlformats.org/officeDocument/2006/relationships/hyperlink" Target="http://www.flickr.com/photos/8047705@N02/5816198695/" TargetMode="External"/><Relationship Id="rId4" Type="http://schemas.openxmlformats.org/officeDocument/2006/relationships/hyperlink" Target="https://commons.wikimedia.org/wiki/File:American_Robin_Eggs_in_Nest.jpg" TargetMode="External"/><Relationship Id="rId9" Type="http://schemas.openxmlformats.org/officeDocument/2006/relationships/image" Target="../media/image41.jpg"/><Relationship Id="rId14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6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8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2.xml"/><Relationship Id="rId4" Type="http://schemas.openxmlformats.org/officeDocument/2006/relationships/image" Target="../media/image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hyperlink" Target="http://www.flickr.com/photos/ajmexico/3281139507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jpg"/><Relationship Id="rId5" Type="http://schemas.openxmlformats.org/officeDocument/2006/relationships/hyperlink" Target="https://www.pngall.com/imbalance-png/download/42494" TargetMode="External"/><Relationship Id="rId4" Type="http://schemas.openxmlformats.org/officeDocument/2006/relationships/image" Target="../media/image5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Relationship Id="rId5" Type="http://schemas.openxmlformats.org/officeDocument/2006/relationships/hyperlink" Target="https://lthub.ubc.ca/guides/github-instructor-guide/" TargetMode="External"/><Relationship Id="rId4" Type="http://schemas.openxmlformats.org/officeDocument/2006/relationships/image" Target="../media/image2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microsoft.com/office/2007/relationships/hdphoto" Target="../media/hdphoto3.wdp"/><Relationship Id="rId7" Type="http://schemas.openxmlformats.org/officeDocument/2006/relationships/image" Target="../media/image9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microsoft.com/office/2007/relationships/hdphoto" Target="../media/hdphoto4.wdp"/><Relationship Id="rId10" Type="http://schemas.openxmlformats.org/officeDocument/2006/relationships/image" Target="../media/image11.png"/><Relationship Id="rId4" Type="http://schemas.openxmlformats.org/officeDocument/2006/relationships/image" Target="../media/image7.png"/><Relationship Id="rId9" Type="http://schemas.microsoft.com/office/2007/relationships/hdphoto" Target="../media/hdphoto5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18" Type="http://schemas.openxmlformats.org/officeDocument/2006/relationships/image" Target="../media/image1.png"/><Relationship Id="rId3" Type="http://schemas.microsoft.com/office/2007/relationships/hdphoto" Target="../media/hdphoto6.wdp"/><Relationship Id="rId7" Type="http://schemas.microsoft.com/office/2007/relationships/hdphoto" Target="../media/hdphoto8.wdp"/><Relationship Id="rId12" Type="http://schemas.openxmlformats.org/officeDocument/2006/relationships/image" Target="../media/image19.png"/><Relationship Id="rId17" Type="http://schemas.openxmlformats.org/officeDocument/2006/relationships/image" Target="../media/image2.png"/><Relationship Id="rId2" Type="http://schemas.openxmlformats.org/officeDocument/2006/relationships/image" Target="../media/image12.png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18.png"/><Relationship Id="rId5" Type="http://schemas.microsoft.com/office/2007/relationships/hdphoto" Target="../media/hdphoto7.wdp"/><Relationship Id="rId15" Type="http://schemas.openxmlformats.org/officeDocument/2006/relationships/image" Target="../media/image22.png"/><Relationship Id="rId10" Type="http://schemas.openxmlformats.org/officeDocument/2006/relationships/image" Target="../media/image17.png"/><Relationship Id="rId4" Type="http://schemas.openxmlformats.org/officeDocument/2006/relationships/image" Target="../media/image13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72B5045-E167-7ECE-C4C5-06D1206C1BE6}"/>
              </a:ext>
            </a:extLst>
          </p:cNvPr>
          <p:cNvSpPr txBox="1"/>
          <p:nvPr/>
        </p:nvSpPr>
        <p:spPr>
          <a:xfrm>
            <a:off x="1093076" y="448159"/>
            <a:ext cx="1003737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Prediction of Arrhythmia After Acute Myocardial Infarction Using Machine Learning and Statistical Analysis Techniques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22AAFF5-5B71-7BB1-E814-DCD53DE68D4D}"/>
              </a:ext>
            </a:extLst>
          </p:cNvPr>
          <p:cNvCxnSpPr>
            <a:cxnSpLocks/>
          </p:cNvCxnSpPr>
          <p:nvPr/>
        </p:nvCxnSpPr>
        <p:spPr>
          <a:xfrm>
            <a:off x="-7288" y="0"/>
            <a:ext cx="12213863" cy="0"/>
          </a:xfrm>
          <a:prstGeom prst="line">
            <a:avLst/>
          </a:prstGeom>
          <a:noFill/>
          <a:ln w="161925" cap="flat" cmpd="sng" algn="ctr">
            <a:solidFill>
              <a:srgbClr val="617389"/>
            </a:solidFill>
            <a:prstDash val="solid"/>
            <a:miter lim="800000"/>
          </a:ln>
          <a:effectLst/>
        </p:spPr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9D562E9-5D6E-0895-0674-D2B174C23C42}"/>
              </a:ext>
            </a:extLst>
          </p:cNvPr>
          <p:cNvCxnSpPr>
            <a:cxnSpLocks/>
          </p:cNvCxnSpPr>
          <p:nvPr/>
        </p:nvCxnSpPr>
        <p:spPr>
          <a:xfrm>
            <a:off x="-21863" y="6858000"/>
            <a:ext cx="12213863" cy="0"/>
          </a:xfrm>
          <a:prstGeom prst="line">
            <a:avLst/>
          </a:prstGeom>
          <a:noFill/>
          <a:ln w="142875" cap="flat" cmpd="sng" algn="ctr">
            <a:solidFill>
              <a:srgbClr val="617389"/>
            </a:solidFill>
            <a:prstDash val="solid"/>
            <a:miter lim="800000"/>
          </a:ln>
          <a:effectLst/>
        </p:spPr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7B0DA805-2307-8434-D32E-2FFA181EAD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2133" y="632301"/>
            <a:ext cx="695926" cy="937304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5AC277EC-E997-33E0-97AD-A3D1F7926C1C}"/>
              </a:ext>
            </a:extLst>
          </p:cNvPr>
          <p:cNvGrpSpPr/>
          <p:nvPr/>
        </p:nvGrpSpPr>
        <p:grpSpPr>
          <a:xfrm>
            <a:off x="1879441" y="2319826"/>
            <a:ext cx="2904642" cy="2291136"/>
            <a:chOff x="7446023" y="2350586"/>
            <a:chExt cx="2904642" cy="2291136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5103A43F-C0CE-CA0A-7FD9-3AF3B3AD3510}"/>
                </a:ext>
              </a:extLst>
            </p:cNvPr>
            <p:cNvGrpSpPr/>
            <p:nvPr/>
          </p:nvGrpSpPr>
          <p:grpSpPr>
            <a:xfrm>
              <a:off x="7683248" y="2350586"/>
              <a:ext cx="2667417" cy="536666"/>
              <a:chOff x="3351373" y="3390186"/>
              <a:chExt cx="1622743" cy="536666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B2B966A-2551-915F-C7A4-EE2CB0C4D4E3}"/>
                  </a:ext>
                </a:extLst>
              </p:cNvPr>
              <p:cNvSpPr txBox="1"/>
              <p:nvPr/>
            </p:nvSpPr>
            <p:spPr>
              <a:xfrm>
                <a:off x="3486839" y="3390186"/>
                <a:ext cx="148727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Presented By</a:t>
                </a:r>
              </a:p>
            </p:txBody>
          </p: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EA844543-4AD5-B6B7-473C-36F243F459B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51373" y="3926852"/>
                <a:ext cx="1406899" cy="0"/>
              </a:xfrm>
              <a:prstGeom prst="line">
                <a:avLst/>
              </a:prstGeom>
              <a:ln w="38100" cap="rnd">
                <a:solidFill>
                  <a:srgbClr val="6173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0494608-C118-762B-E5CB-701FA55BC518}"/>
                </a:ext>
              </a:extLst>
            </p:cNvPr>
            <p:cNvSpPr txBox="1"/>
            <p:nvPr/>
          </p:nvSpPr>
          <p:spPr>
            <a:xfrm>
              <a:off x="7762658" y="3172626"/>
              <a:ext cx="215379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Salauddin Tapu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Student ID: 180923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8381BA4-852B-74AD-0B54-D27804C1861A}"/>
                </a:ext>
              </a:extLst>
            </p:cNvPr>
            <p:cNvSpPr txBox="1"/>
            <p:nvPr/>
          </p:nvSpPr>
          <p:spPr>
            <a:xfrm>
              <a:off x="7446023" y="3995391"/>
              <a:ext cx="290464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Ummay Umama Gronthy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Student ID: 180939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E9F2149-6ECF-1454-42EE-7EE4E1F5B686}"/>
              </a:ext>
            </a:extLst>
          </p:cNvPr>
          <p:cNvGrpSpPr/>
          <p:nvPr/>
        </p:nvGrpSpPr>
        <p:grpSpPr>
          <a:xfrm>
            <a:off x="2857392" y="5489924"/>
            <a:ext cx="6607080" cy="1238800"/>
            <a:chOff x="2857392" y="5489924"/>
            <a:chExt cx="6607080" cy="1238800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E417BBD-10A8-53EC-56D1-1138A3A2F2A7}"/>
                </a:ext>
              </a:extLst>
            </p:cNvPr>
            <p:cNvSpPr txBox="1"/>
            <p:nvPr/>
          </p:nvSpPr>
          <p:spPr>
            <a:xfrm>
              <a:off x="2857392" y="5489924"/>
              <a:ext cx="6607080" cy="646331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Electronics and Communication Engineering (ECE) Discipline 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Khulna University</a:t>
              </a: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E781107-6DFC-C69B-1F30-079F90789400}"/>
                </a:ext>
              </a:extLst>
            </p:cNvPr>
            <p:cNvSpPr/>
            <p:nvPr/>
          </p:nvSpPr>
          <p:spPr>
            <a:xfrm>
              <a:off x="5132445" y="6082393"/>
              <a:ext cx="2056974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Khulna, Bangladesh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February 2023</a:t>
              </a: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F11791F2-80F6-0668-6506-731B69A72F99}"/>
              </a:ext>
            </a:extLst>
          </p:cNvPr>
          <p:cNvGrpSpPr/>
          <p:nvPr/>
        </p:nvGrpSpPr>
        <p:grpSpPr>
          <a:xfrm>
            <a:off x="6627399" y="2267570"/>
            <a:ext cx="3685160" cy="2861481"/>
            <a:chOff x="1367638" y="2423503"/>
            <a:chExt cx="3685160" cy="2861481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6F1B367B-6B57-3112-C98D-38163FB7E371}"/>
                </a:ext>
              </a:extLst>
            </p:cNvPr>
            <p:cNvGrpSpPr/>
            <p:nvPr/>
          </p:nvGrpSpPr>
          <p:grpSpPr>
            <a:xfrm>
              <a:off x="1367638" y="3954058"/>
              <a:ext cx="3685160" cy="1330926"/>
              <a:chOff x="4521811" y="4668503"/>
              <a:chExt cx="3685160" cy="1330926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7CE18B5D-6DB7-B2DA-1186-FFF92F9CB426}"/>
                  </a:ext>
                </a:extLst>
              </p:cNvPr>
              <p:cNvGrpSpPr/>
              <p:nvPr/>
            </p:nvGrpSpPr>
            <p:grpSpPr>
              <a:xfrm>
                <a:off x="4865784" y="4668503"/>
                <a:ext cx="3341187" cy="536666"/>
                <a:chOff x="3351373" y="3390186"/>
                <a:chExt cx="2032636" cy="536666"/>
              </a:xfrm>
            </p:grpSpPr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892C45F6-0B5D-5767-E9DF-0096528A331F}"/>
                    </a:ext>
                  </a:extLst>
                </p:cNvPr>
                <p:cNvSpPr txBox="1"/>
                <p:nvPr/>
              </p:nvSpPr>
              <p:spPr>
                <a:xfrm>
                  <a:off x="3486839" y="3390186"/>
                  <a:ext cx="1897170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rPr>
                    <a:t>External Member</a:t>
                  </a:r>
                </a:p>
              </p:txBody>
            </p:sp>
            <p:cxnSp>
              <p:nvCxnSpPr>
                <p:cNvPr id="20" name="Straight Connector 19">
                  <a:extLst>
                    <a:ext uri="{FF2B5EF4-FFF2-40B4-BE49-F238E27FC236}">
                      <a16:creationId xmlns:a16="http://schemas.microsoft.com/office/drawing/2014/main" id="{A5EA718F-4104-E4F4-5D0A-06E07793E09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351373" y="3926852"/>
                  <a:ext cx="1776874" cy="0"/>
                </a:xfrm>
                <a:prstGeom prst="line">
                  <a:avLst/>
                </a:prstGeom>
                <a:ln w="38100" cap="rnd">
                  <a:solidFill>
                    <a:srgbClr val="61738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326B1AD-B22C-A57D-E455-EE6A6D156F6D}"/>
                  </a:ext>
                </a:extLst>
              </p:cNvPr>
              <p:cNvSpPr txBox="1"/>
              <p:nvPr/>
            </p:nvSpPr>
            <p:spPr>
              <a:xfrm>
                <a:off x="4521811" y="5353098"/>
                <a:ext cx="360871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Dr. Abdullah-Al Nahid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Professor</a:t>
                </a:r>
              </a:p>
            </p:txBody>
          </p:sp>
        </p:grp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98CA440D-BFF7-4C6D-DFBF-32749A3CA990}"/>
                </a:ext>
              </a:extLst>
            </p:cNvPr>
            <p:cNvGrpSpPr/>
            <p:nvPr/>
          </p:nvGrpSpPr>
          <p:grpSpPr>
            <a:xfrm>
              <a:off x="1987654" y="2423503"/>
              <a:ext cx="2667417" cy="1292661"/>
              <a:chOff x="4865784" y="4668503"/>
              <a:chExt cx="2667417" cy="1292661"/>
            </a:xfrm>
          </p:grpSpPr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7BDD1167-6324-753F-DB75-238A345BE4DE}"/>
                  </a:ext>
                </a:extLst>
              </p:cNvPr>
              <p:cNvGrpSpPr/>
              <p:nvPr/>
            </p:nvGrpSpPr>
            <p:grpSpPr>
              <a:xfrm>
                <a:off x="4865784" y="4668503"/>
                <a:ext cx="2667417" cy="565875"/>
                <a:chOff x="3351373" y="3390186"/>
                <a:chExt cx="1622743" cy="565875"/>
              </a:xfrm>
            </p:grpSpPr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BCDF1FB0-4CE3-5148-A7A2-86A108B1E3F6}"/>
                    </a:ext>
                  </a:extLst>
                </p:cNvPr>
                <p:cNvSpPr txBox="1"/>
                <p:nvPr/>
              </p:nvSpPr>
              <p:spPr>
                <a:xfrm>
                  <a:off x="3486839" y="3390186"/>
                  <a:ext cx="1487277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rPr>
                    <a:t>Supervised By</a:t>
                  </a:r>
                </a:p>
              </p:txBody>
            </p:sp>
            <p:cxnSp>
              <p:nvCxnSpPr>
                <p:cNvPr id="25" name="Straight Connector 24">
                  <a:extLst>
                    <a:ext uri="{FF2B5EF4-FFF2-40B4-BE49-F238E27FC236}">
                      <a16:creationId xmlns:a16="http://schemas.microsoft.com/office/drawing/2014/main" id="{41F852DA-6D10-59D0-9431-4B8E2E72F81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351373" y="3956061"/>
                  <a:ext cx="1503525" cy="0"/>
                </a:xfrm>
                <a:prstGeom prst="line">
                  <a:avLst/>
                </a:prstGeom>
                <a:ln w="38100" cap="rnd">
                  <a:solidFill>
                    <a:srgbClr val="61738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B1D5451-B1C8-F7DB-763A-CD3188F3075B}"/>
                  </a:ext>
                </a:extLst>
              </p:cNvPr>
              <p:cNvSpPr txBox="1"/>
              <p:nvPr/>
            </p:nvSpPr>
            <p:spPr>
              <a:xfrm>
                <a:off x="5183436" y="5314833"/>
                <a:ext cx="215379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Dr. Uzzal Biswas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Associated Professor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199485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36051FF3-2C79-9859-7AC1-2423D2D83E6B}"/>
              </a:ext>
            </a:extLst>
          </p:cNvPr>
          <p:cNvGrpSpPr/>
          <p:nvPr/>
        </p:nvGrpSpPr>
        <p:grpSpPr>
          <a:xfrm>
            <a:off x="-14575" y="-39384"/>
            <a:ext cx="12221815" cy="6889745"/>
            <a:chOff x="-14575" y="-39384"/>
            <a:chExt cx="12221815" cy="6889745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B64DB8A5-CA16-F6BE-C925-C5C036E92E3D}"/>
                </a:ext>
              </a:extLst>
            </p:cNvPr>
            <p:cNvGrpSpPr/>
            <p:nvPr/>
          </p:nvGrpSpPr>
          <p:grpSpPr>
            <a:xfrm>
              <a:off x="-14575" y="-39384"/>
              <a:ext cx="12221815" cy="1371600"/>
              <a:chOff x="-14575" y="-39384"/>
              <a:chExt cx="12221815" cy="1371600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37E7F367-867D-744E-E2AF-318FC2D011DF}"/>
                  </a:ext>
                </a:extLst>
              </p:cNvPr>
              <p:cNvGrpSpPr/>
              <p:nvPr/>
            </p:nvGrpSpPr>
            <p:grpSpPr>
              <a:xfrm>
                <a:off x="-14575" y="-39384"/>
                <a:ext cx="12221815" cy="1371600"/>
                <a:chOff x="-14575" y="-39384"/>
                <a:chExt cx="12221815" cy="1371600"/>
              </a:xfrm>
            </p:grpSpPr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8F4F50A2-BB84-1098-588A-D284AD9B0E4B}"/>
                    </a:ext>
                  </a:extLst>
                </p:cNvPr>
                <p:cNvSpPr/>
                <p:nvPr/>
              </p:nvSpPr>
              <p:spPr>
                <a:xfrm>
                  <a:off x="0" y="-39384"/>
                  <a:ext cx="12207240" cy="1371600"/>
                </a:xfrm>
                <a:prstGeom prst="rect">
                  <a:avLst/>
                </a:prstGeom>
                <a:solidFill>
                  <a:srgbClr val="617389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40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Verdana" panose="020B0604030504040204" pitchFamily="34" charset="0"/>
                      <a:cs typeface="Times New Roman" panose="02020603050405020304" pitchFamily="18" charset="0"/>
                    </a:rPr>
                    <a:t>Word Cloud</a:t>
                  </a:r>
                </a:p>
              </p:txBody>
            </p:sp>
            <p:pic>
              <p:nvPicPr>
                <p:cNvPr id="10" name="Picture 9">
                  <a:extLst>
                    <a:ext uri="{FF2B5EF4-FFF2-40B4-BE49-F238E27FC236}">
                      <a16:creationId xmlns:a16="http://schemas.microsoft.com/office/drawing/2014/main" id="{880D9858-AB54-902D-17DB-E0161DAF945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6881" t="20933"/>
                <a:stretch/>
              </p:blipFill>
              <p:spPr>
                <a:xfrm>
                  <a:off x="-14575" y="-39384"/>
                  <a:ext cx="3093929" cy="1368972"/>
                </a:xfrm>
                <a:prstGeom prst="rect">
                  <a:avLst/>
                </a:prstGeom>
              </p:spPr>
            </p:pic>
          </p:grpSp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2B4ED71B-8CB2-D360-1D0C-89850D64E9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313905" y="143427"/>
                <a:ext cx="731520" cy="985244"/>
              </a:xfrm>
              <a:prstGeom prst="rect">
                <a:avLst/>
              </a:prstGeom>
            </p:spPr>
          </p:pic>
        </p:grp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64C4BF7F-4635-6FDF-2187-987BE826DBEF}"/>
                </a:ext>
              </a:extLst>
            </p:cNvPr>
            <p:cNvCxnSpPr>
              <a:cxnSpLocks/>
            </p:cNvCxnSpPr>
            <p:nvPr/>
          </p:nvCxnSpPr>
          <p:spPr>
            <a:xfrm>
              <a:off x="-14575" y="6850361"/>
              <a:ext cx="12206575" cy="0"/>
            </a:xfrm>
            <a:prstGeom prst="line">
              <a:avLst/>
            </a:prstGeom>
            <a:noFill/>
            <a:ln w="76200" cap="flat" cmpd="sng" algn="ctr">
              <a:solidFill>
                <a:srgbClr val="617389"/>
              </a:solidFill>
              <a:prstDash val="solid"/>
              <a:miter lim="800000"/>
            </a:ln>
            <a:effectLst/>
          </p:spPr>
        </p:cxnSp>
      </p:grp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455F855B-0523-4352-A8A1-9257883D47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C4F78C0-638A-4C5D-8B27-63B086756C32}" type="datetime1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2/2/2023</a:t>
            </a:fld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DAB5C983-75A0-B9CF-704A-04B3CDDAD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6E69268-9C8B-4EBF-A9EE-DC5DC2D48DC3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DAFFC15-C0CA-7973-4592-EF5A69DE00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6858" y="1558284"/>
            <a:ext cx="5878284" cy="4572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6F42667-7DF0-6AFF-7293-A631A5B2CC46}"/>
              </a:ext>
            </a:extLst>
          </p:cNvPr>
          <p:cNvSpPr txBox="1"/>
          <p:nvPr/>
        </p:nvSpPr>
        <p:spPr>
          <a:xfrm>
            <a:off x="4830908" y="6305656"/>
            <a:ext cx="3042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2: Word cloud</a:t>
            </a:r>
          </a:p>
        </p:txBody>
      </p:sp>
    </p:spTree>
    <p:extLst>
      <p:ext uri="{BB962C8B-B14F-4D97-AF65-F5344CB8AC3E}">
        <p14:creationId xmlns:p14="http://schemas.microsoft.com/office/powerpoint/2010/main" val="16690862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8D9A9CB0-A5CD-EA5D-5BD9-5D4535D95C9A}"/>
              </a:ext>
            </a:extLst>
          </p:cNvPr>
          <p:cNvGrpSpPr/>
          <p:nvPr/>
        </p:nvGrpSpPr>
        <p:grpSpPr>
          <a:xfrm>
            <a:off x="-14575" y="-39384"/>
            <a:ext cx="12221815" cy="6889745"/>
            <a:chOff x="-14575" y="-39384"/>
            <a:chExt cx="12221815" cy="6889745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644ECFEF-9F16-F7A7-C5CB-FCAD5E293B20}"/>
                </a:ext>
              </a:extLst>
            </p:cNvPr>
            <p:cNvGrpSpPr/>
            <p:nvPr/>
          </p:nvGrpSpPr>
          <p:grpSpPr>
            <a:xfrm>
              <a:off x="-14575" y="-39384"/>
              <a:ext cx="12221815" cy="1371600"/>
              <a:chOff x="-14575" y="-39384"/>
              <a:chExt cx="12221815" cy="1371600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E1D733BD-50E6-7E81-228E-C9F8BB606F33}"/>
                  </a:ext>
                </a:extLst>
              </p:cNvPr>
              <p:cNvGrpSpPr/>
              <p:nvPr/>
            </p:nvGrpSpPr>
            <p:grpSpPr>
              <a:xfrm>
                <a:off x="-14575" y="-39384"/>
                <a:ext cx="12221815" cy="1371600"/>
                <a:chOff x="-14575" y="-39384"/>
                <a:chExt cx="12221815" cy="1371600"/>
              </a:xfrm>
            </p:grpSpPr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CDAC9265-32B0-70F2-38FC-1A6EC1FFD6BB}"/>
                    </a:ext>
                  </a:extLst>
                </p:cNvPr>
                <p:cNvSpPr/>
                <p:nvPr/>
              </p:nvSpPr>
              <p:spPr>
                <a:xfrm>
                  <a:off x="0" y="-39384"/>
                  <a:ext cx="12207240" cy="1371600"/>
                </a:xfrm>
                <a:prstGeom prst="rect">
                  <a:avLst/>
                </a:prstGeom>
                <a:solidFill>
                  <a:srgbClr val="617389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40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Verdana" panose="020B0604030504040204" pitchFamily="34" charset="0"/>
                      <a:cs typeface="Times New Roman" panose="02020603050405020304" pitchFamily="18" charset="0"/>
                    </a:rPr>
                    <a:t>Three Field Plot </a:t>
                  </a:r>
                </a:p>
              </p:txBody>
            </p:sp>
            <p:pic>
              <p:nvPicPr>
                <p:cNvPr id="10" name="Picture 9">
                  <a:extLst>
                    <a:ext uri="{FF2B5EF4-FFF2-40B4-BE49-F238E27FC236}">
                      <a16:creationId xmlns:a16="http://schemas.microsoft.com/office/drawing/2014/main" id="{3FB54EB4-21B6-DA34-C686-70B8204A4CA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6881" t="20933"/>
                <a:stretch/>
              </p:blipFill>
              <p:spPr>
                <a:xfrm>
                  <a:off x="-14575" y="-39384"/>
                  <a:ext cx="3093929" cy="1368972"/>
                </a:xfrm>
                <a:prstGeom prst="rect">
                  <a:avLst/>
                </a:prstGeom>
              </p:spPr>
            </p:pic>
          </p:grpSp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B7FA04E4-0D56-CA2B-0EDE-764FDEE67D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313905" y="143427"/>
                <a:ext cx="731520" cy="985244"/>
              </a:xfrm>
              <a:prstGeom prst="rect">
                <a:avLst/>
              </a:prstGeom>
            </p:spPr>
          </p:pic>
        </p:grp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37381B91-AEC2-01D7-C62D-62C383386D62}"/>
                </a:ext>
              </a:extLst>
            </p:cNvPr>
            <p:cNvCxnSpPr>
              <a:cxnSpLocks/>
            </p:cNvCxnSpPr>
            <p:nvPr/>
          </p:nvCxnSpPr>
          <p:spPr>
            <a:xfrm>
              <a:off x="-14575" y="6850361"/>
              <a:ext cx="12206575" cy="0"/>
            </a:xfrm>
            <a:prstGeom prst="line">
              <a:avLst/>
            </a:prstGeom>
            <a:noFill/>
            <a:ln w="76200" cap="flat" cmpd="sng" algn="ctr">
              <a:solidFill>
                <a:srgbClr val="617389"/>
              </a:solidFill>
              <a:prstDash val="solid"/>
              <a:miter lim="800000"/>
            </a:ln>
            <a:effectLst/>
          </p:spPr>
        </p:cxnSp>
      </p:grp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AEE83DD9-B03A-8991-5C5C-1E65EDDAAA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34EFF5B-E29C-4131-8D2E-BB1C1D098E03}" type="datetime1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2/2/2023</a:t>
            </a:fld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BDDF8A17-CD7A-3B9A-1E42-6084CF18C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6E69268-9C8B-4EBF-A9EE-DC5DC2D48DC3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8A61EBA-2B1A-343A-9D2C-34B5581401BC}"/>
              </a:ext>
            </a:extLst>
          </p:cNvPr>
          <p:cNvSpPr txBox="1"/>
          <p:nvPr/>
        </p:nvSpPr>
        <p:spPr>
          <a:xfrm>
            <a:off x="4914992" y="6071369"/>
            <a:ext cx="3042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3: Three field plot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5A0E428-22EB-7673-C044-F53D3D8179EF}"/>
              </a:ext>
            </a:extLst>
          </p:cNvPr>
          <p:cNvGrpSpPr/>
          <p:nvPr/>
        </p:nvGrpSpPr>
        <p:grpSpPr>
          <a:xfrm>
            <a:off x="2676430" y="2078127"/>
            <a:ext cx="6839142" cy="3429368"/>
            <a:chOff x="2676430" y="2078127"/>
            <a:chExt cx="6839142" cy="3429368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83540B83-5631-73F8-D0D0-CCDA73FC630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76430" y="2080756"/>
              <a:ext cx="6839139" cy="3426739"/>
            </a:xfrm>
            <a:prstGeom prst="rect">
              <a:avLst/>
            </a:prstGeom>
          </p:spPr>
        </p:pic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D18B1AB2-0304-4901-8B5F-777F4F660426}"/>
                </a:ext>
              </a:extLst>
            </p:cNvPr>
            <p:cNvGrpSpPr/>
            <p:nvPr/>
          </p:nvGrpSpPr>
          <p:grpSpPr>
            <a:xfrm>
              <a:off x="2676430" y="2078127"/>
              <a:ext cx="6839142" cy="261611"/>
              <a:chOff x="2676430" y="2078127"/>
              <a:chExt cx="6839142" cy="261611"/>
            </a:xfrm>
          </p:grpSpPr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C1B07E4-4B69-D82B-088A-A5542C5E3529}"/>
                  </a:ext>
                </a:extLst>
              </p:cNvPr>
              <p:cNvSpPr txBox="1"/>
              <p:nvPr/>
            </p:nvSpPr>
            <p:spPr>
              <a:xfrm>
                <a:off x="2676430" y="2078128"/>
                <a:ext cx="1701275" cy="2616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Country</a:t>
                </a:r>
              </a:p>
            </p:txBody>
          </p:sp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6DBAD2E7-F944-7341-7A79-498E61F79161}"/>
                  </a:ext>
                </a:extLst>
              </p:cNvPr>
              <p:cNvGrpSpPr/>
              <p:nvPr/>
            </p:nvGrpSpPr>
            <p:grpSpPr>
              <a:xfrm>
                <a:off x="5585450" y="2078127"/>
                <a:ext cx="3930122" cy="261610"/>
                <a:chOff x="5585450" y="2078127"/>
                <a:chExt cx="3930122" cy="261610"/>
              </a:xfrm>
            </p:grpSpPr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8167E4FE-8DDB-F053-AB57-8B7E6FA866A3}"/>
                    </a:ext>
                  </a:extLst>
                </p:cNvPr>
                <p:cNvSpPr txBox="1"/>
                <p:nvPr/>
              </p:nvSpPr>
              <p:spPr>
                <a:xfrm>
                  <a:off x="5585450" y="2078127"/>
                  <a:ext cx="1701275" cy="26161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1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  Keyword</a:t>
                  </a:r>
                </a:p>
              </p:txBody>
            </p:sp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3CD352CD-C3C8-DA2C-6986-4B91C4A47782}"/>
                    </a:ext>
                  </a:extLst>
                </p:cNvPr>
                <p:cNvSpPr txBox="1"/>
                <p:nvPr/>
              </p:nvSpPr>
              <p:spPr>
                <a:xfrm>
                  <a:off x="7814297" y="2078127"/>
                  <a:ext cx="1701275" cy="26161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11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Source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3446887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95BA21A9-DF96-65A2-5138-B608F995EDDF}"/>
              </a:ext>
            </a:extLst>
          </p:cNvPr>
          <p:cNvSpPr/>
          <p:nvPr/>
        </p:nvSpPr>
        <p:spPr>
          <a:xfrm>
            <a:off x="2791810" y="1732825"/>
            <a:ext cx="6915807" cy="2911723"/>
          </a:xfrm>
          <a:prstGeom prst="roundRect">
            <a:avLst>
              <a:gd name="adj" fmla="val 3431"/>
            </a:avLst>
          </a:prstGeom>
          <a:solidFill>
            <a:srgbClr val="617389"/>
          </a:solidFill>
          <a:ln w="2857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UY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DA0E992-768D-8FDF-7A32-BA6C9AD92BBF}"/>
              </a:ext>
            </a:extLst>
          </p:cNvPr>
          <p:cNvGrpSpPr/>
          <p:nvPr/>
        </p:nvGrpSpPr>
        <p:grpSpPr>
          <a:xfrm>
            <a:off x="-7620" y="140044"/>
            <a:ext cx="12206907" cy="6717956"/>
            <a:chOff x="-44313" y="143427"/>
            <a:chExt cx="12206907" cy="671795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584C5F2-39B0-0641-144A-4B77F61787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13905" y="143427"/>
              <a:ext cx="731520" cy="985244"/>
            </a:xfrm>
            <a:prstGeom prst="rect">
              <a:avLst/>
            </a:prstGeom>
          </p:spPr>
        </p:pic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C905817D-AF78-538D-E705-435CA9AE0B70}"/>
                </a:ext>
              </a:extLst>
            </p:cNvPr>
            <p:cNvCxnSpPr>
              <a:cxnSpLocks/>
            </p:cNvCxnSpPr>
            <p:nvPr/>
          </p:nvCxnSpPr>
          <p:spPr>
            <a:xfrm>
              <a:off x="-44313" y="6861383"/>
              <a:ext cx="12206575" cy="0"/>
            </a:xfrm>
            <a:prstGeom prst="line">
              <a:avLst/>
            </a:prstGeom>
            <a:noFill/>
            <a:ln w="76200" cap="flat" cmpd="sng" algn="ctr">
              <a:solidFill>
                <a:srgbClr val="617389"/>
              </a:solidFill>
              <a:prstDash val="solid"/>
              <a:miter lim="800000"/>
            </a:ln>
            <a:effectLst/>
          </p:spPr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DE0651E6-53F0-1AB9-AC16-4D6A35136541}"/>
                </a:ext>
              </a:extLst>
            </p:cNvPr>
            <p:cNvCxnSpPr>
              <a:cxnSpLocks/>
            </p:cNvCxnSpPr>
            <p:nvPr/>
          </p:nvCxnSpPr>
          <p:spPr>
            <a:xfrm>
              <a:off x="-43981" y="6861383"/>
              <a:ext cx="12206575" cy="0"/>
            </a:xfrm>
            <a:prstGeom prst="line">
              <a:avLst/>
            </a:prstGeom>
            <a:noFill/>
            <a:ln w="136525" cap="flat" cmpd="sng" algn="ctr">
              <a:solidFill>
                <a:srgbClr val="617389"/>
              </a:solidFill>
              <a:prstDash val="solid"/>
              <a:miter lim="800000"/>
            </a:ln>
            <a:effectLst/>
          </p:spPr>
        </p:cxnSp>
      </p:grp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D7574D74-3F6E-3EA6-6925-EE6B5452A3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30C3F1C-0832-4AE1-9A17-E5B95538B027}" type="datetime1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2/2/2023</a:t>
            </a:fld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474852DA-25D3-8E9E-47D3-59EC10501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6E69268-9C8B-4EBF-A9EE-DC5DC2D48DC3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5D35A96-5B28-74AA-0402-AB41747467B8}"/>
              </a:ext>
            </a:extLst>
          </p:cNvPr>
          <p:cNvCxnSpPr>
            <a:cxnSpLocks/>
          </p:cNvCxnSpPr>
          <p:nvPr/>
        </p:nvCxnSpPr>
        <p:spPr>
          <a:xfrm>
            <a:off x="-14575" y="21021"/>
            <a:ext cx="12206575" cy="0"/>
          </a:xfrm>
          <a:prstGeom prst="line">
            <a:avLst/>
          </a:prstGeom>
          <a:noFill/>
          <a:ln w="136525" cap="flat" cmpd="sng" algn="ctr">
            <a:solidFill>
              <a:srgbClr val="617389"/>
            </a:solidFill>
            <a:prstDash val="solid"/>
            <a:miter lim="800000"/>
          </a:ln>
          <a:effectLst/>
        </p:spPr>
      </p:cxn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19EC59BF-0F90-3CAB-A682-F342A13FAB4A}"/>
              </a:ext>
            </a:extLst>
          </p:cNvPr>
          <p:cNvSpPr/>
          <p:nvPr/>
        </p:nvSpPr>
        <p:spPr>
          <a:xfrm>
            <a:off x="2313589" y="2606759"/>
            <a:ext cx="7872248" cy="1163853"/>
          </a:xfrm>
          <a:prstGeom prst="roundRect">
            <a:avLst/>
          </a:prstGeom>
          <a:solidFill>
            <a:srgbClr val="617389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Materials and Method</a:t>
            </a:r>
          </a:p>
        </p:txBody>
      </p:sp>
    </p:spTree>
    <p:extLst>
      <p:ext uri="{BB962C8B-B14F-4D97-AF65-F5344CB8AC3E}">
        <p14:creationId xmlns:p14="http://schemas.microsoft.com/office/powerpoint/2010/main" val="20203240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Oval 18">
            <a:extLst>
              <a:ext uri="{FF2B5EF4-FFF2-40B4-BE49-F238E27FC236}">
                <a16:creationId xmlns:a16="http://schemas.microsoft.com/office/drawing/2014/main" id="{E71C717B-F5C7-4396-8F47-14E5C22B327F}"/>
              </a:ext>
            </a:extLst>
          </p:cNvPr>
          <p:cNvSpPr/>
          <p:nvPr/>
        </p:nvSpPr>
        <p:spPr>
          <a:xfrm>
            <a:off x="5910018" y="3326107"/>
            <a:ext cx="371965" cy="348261"/>
          </a:xfrm>
          <a:prstGeom prst="ellipse">
            <a:avLst/>
          </a:prstGeom>
          <a:solidFill>
            <a:schemeClr val="bg1"/>
          </a:solidFill>
          <a:ln w="50800">
            <a:solidFill>
              <a:srgbClr val="A19E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D6F840BE-D2D8-90F3-2BB5-80BA8F47DBDA}"/>
              </a:ext>
            </a:extLst>
          </p:cNvPr>
          <p:cNvGrpSpPr/>
          <p:nvPr/>
        </p:nvGrpSpPr>
        <p:grpSpPr>
          <a:xfrm>
            <a:off x="7768318" y="3289527"/>
            <a:ext cx="3058495" cy="2370065"/>
            <a:chOff x="7819871" y="3906005"/>
            <a:chExt cx="3058495" cy="2370065"/>
          </a:xfrm>
        </p:grpSpPr>
        <p:sp>
          <p:nvSpPr>
            <p:cNvPr id="2" name="Isosceles Triangle 1">
              <a:extLst>
                <a:ext uri="{FF2B5EF4-FFF2-40B4-BE49-F238E27FC236}">
                  <a16:creationId xmlns:a16="http://schemas.microsoft.com/office/drawing/2014/main" id="{AA39A721-D762-1AC8-2A39-68C9C492E330}"/>
                </a:ext>
              </a:extLst>
            </p:cNvPr>
            <p:cNvSpPr/>
            <p:nvPr/>
          </p:nvSpPr>
          <p:spPr>
            <a:xfrm>
              <a:off x="9143116" y="4301963"/>
              <a:ext cx="412003" cy="191847"/>
            </a:xfrm>
            <a:prstGeom prst="triangle">
              <a:avLst/>
            </a:prstGeom>
            <a:solidFill>
              <a:srgbClr val="2C4D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D4B4B2E4-FC73-5F55-B8D6-ABB47C498C40}"/>
                </a:ext>
              </a:extLst>
            </p:cNvPr>
            <p:cNvSpPr/>
            <p:nvPr/>
          </p:nvSpPr>
          <p:spPr>
            <a:xfrm>
              <a:off x="7819871" y="4486832"/>
              <a:ext cx="3058494" cy="1789238"/>
            </a:xfrm>
            <a:prstGeom prst="roundRect">
              <a:avLst>
                <a:gd name="adj" fmla="val 5497"/>
              </a:avLst>
            </a:prstGeom>
            <a:solidFill>
              <a:srgbClr val="2C4D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0633C4C-AB5E-2009-CA94-F04F7C9AC1BD}"/>
                </a:ext>
              </a:extLst>
            </p:cNvPr>
            <p:cNvSpPr txBox="1"/>
            <p:nvPr/>
          </p:nvSpPr>
          <p:spPr>
            <a:xfrm>
              <a:off x="7819872" y="4691042"/>
              <a:ext cx="3058494" cy="400110"/>
            </a:xfrm>
            <a:prstGeom prst="rect">
              <a:avLst/>
            </a:prstGeom>
            <a:solidFill>
              <a:srgbClr val="1E303C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ct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Verdana" panose="020B0604030504040204" pitchFamily="34" charset="0"/>
                  <a:cs typeface="Times New Roman" panose="02020603050405020304" pitchFamily="18" charset="0"/>
                </a:rPr>
                <a:t>Machine Learning Analysis</a:t>
              </a: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BB2C0363-8EDB-0354-B70C-7FE75202122E}"/>
                </a:ext>
              </a:extLst>
            </p:cNvPr>
            <p:cNvSpPr/>
            <p:nvPr/>
          </p:nvSpPr>
          <p:spPr>
            <a:xfrm>
              <a:off x="9143116" y="3906005"/>
              <a:ext cx="371965" cy="348261"/>
            </a:xfrm>
            <a:prstGeom prst="ellipse">
              <a:avLst/>
            </a:prstGeom>
            <a:solidFill>
              <a:schemeClr val="bg1"/>
            </a:solidFill>
            <a:ln w="50800">
              <a:solidFill>
                <a:srgbClr val="2C4D5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76A79DD8-8BFF-F0FF-D70F-8C8B9FA1960D}"/>
              </a:ext>
            </a:extLst>
          </p:cNvPr>
          <p:cNvGrpSpPr/>
          <p:nvPr/>
        </p:nvGrpSpPr>
        <p:grpSpPr>
          <a:xfrm>
            <a:off x="1338790" y="3289527"/>
            <a:ext cx="3066060" cy="2344109"/>
            <a:chOff x="1390343" y="3906005"/>
            <a:chExt cx="3066060" cy="2344109"/>
          </a:xfrm>
        </p:grpSpPr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5211FFAE-3611-54DA-71C6-E411FA754DAF}"/>
                </a:ext>
              </a:extLst>
            </p:cNvPr>
            <p:cNvSpPr/>
            <p:nvPr/>
          </p:nvSpPr>
          <p:spPr>
            <a:xfrm>
              <a:off x="2686072" y="4295899"/>
              <a:ext cx="444602" cy="230578"/>
            </a:xfrm>
            <a:prstGeom prst="triangle">
              <a:avLst/>
            </a:prstGeom>
            <a:solidFill>
              <a:srgbClr val="4454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9B212311-87F4-492F-4157-30B94E21F951}"/>
                </a:ext>
              </a:extLst>
            </p:cNvPr>
            <p:cNvSpPr/>
            <p:nvPr/>
          </p:nvSpPr>
          <p:spPr>
            <a:xfrm>
              <a:off x="1390343" y="4460876"/>
              <a:ext cx="3066060" cy="1789238"/>
            </a:xfrm>
            <a:prstGeom prst="roundRect">
              <a:avLst>
                <a:gd name="adj" fmla="val 5497"/>
              </a:avLst>
            </a:prstGeom>
            <a:solidFill>
              <a:srgbClr val="4454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F2FDD345-79D8-605F-1455-FE535E762734}"/>
                </a:ext>
              </a:extLst>
            </p:cNvPr>
            <p:cNvSpPr/>
            <p:nvPr/>
          </p:nvSpPr>
          <p:spPr>
            <a:xfrm>
              <a:off x="2707390" y="3906005"/>
              <a:ext cx="401966" cy="356773"/>
            </a:xfrm>
            <a:prstGeom prst="ellipse">
              <a:avLst/>
            </a:prstGeom>
            <a:solidFill>
              <a:schemeClr val="bg1"/>
            </a:solidFill>
            <a:ln w="50800"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396454C-7162-9849-3E2F-5CFCCA70DFF1}"/>
                </a:ext>
              </a:extLst>
            </p:cNvPr>
            <p:cNvSpPr txBox="1"/>
            <p:nvPr/>
          </p:nvSpPr>
          <p:spPr>
            <a:xfrm>
              <a:off x="1397909" y="4669441"/>
              <a:ext cx="3058494" cy="400110"/>
            </a:xfrm>
            <a:prstGeom prst="rect">
              <a:avLst/>
            </a:prstGeom>
            <a:solidFill>
              <a:srgbClr val="333F50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ct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Verdana" panose="020B0604030504040204" pitchFamily="34" charset="0"/>
                  <a:cs typeface="Times New Roman" panose="02020603050405020304" pitchFamily="18" charset="0"/>
                </a:rPr>
                <a:t>Statistical Analysis</a:t>
              </a:r>
            </a:p>
          </p:txBody>
        </p:sp>
      </p:grp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85651ED-588A-1BF1-0BC2-90D4B93366D5}"/>
              </a:ext>
            </a:extLst>
          </p:cNvPr>
          <p:cNvCxnSpPr>
            <a:cxnSpLocks/>
            <a:endCxn id="21" idx="2"/>
          </p:cNvCxnSpPr>
          <p:nvPr/>
        </p:nvCxnSpPr>
        <p:spPr>
          <a:xfrm flipV="1">
            <a:off x="6382361" y="3463658"/>
            <a:ext cx="2709202" cy="25543"/>
          </a:xfrm>
          <a:prstGeom prst="line">
            <a:avLst/>
          </a:prstGeom>
          <a:ln w="38100">
            <a:solidFill>
              <a:srgbClr val="44546A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110CCE3E-07E9-AEB6-04E8-64F876DA90AB}"/>
              </a:ext>
            </a:extLst>
          </p:cNvPr>
          <p:cNvSpPr txBox="1"/>
          <p:nvPr/>
        </p:nvSpPr>
        <p:spPr>
          <a:xfrm>
            <a:off x="1338790" y="4495665"/>
            <a:ext cx="413238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Chi square test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Gamma coefficient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Crosstab analysis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2CBE512-E722-34C7-F6DD-77AD98109846}"/>
              </a:ext>
            </a:extLst>
          </p:cNvPr>
          <p:cNvSpPr txBox="1"/>
          <p:nvPr/>
        </p:nvSpPr>
        <p:spPr>
          <a:xfrm>
            <a:off x="7807688" y="4507967"/>
            <a:ext cx="368886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Hyper parameter tuning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Model training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Prediction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F56BCB4-72AF-75BC-6614-3D640FC18879}"/>
              </a:ext>
            </a:extLst>
          </p:cNvPr>
          <p:cNvGrpSpPr/>
          <p:nvPr/>
        </p:nvGrpSpPr>
        <p:grpSpPr>
          <a:xfrm>
            <a:off x="4907928" y="2026322"/>
            <a:ext cx="2376144" cy="1154913"/>
            <a:chOff x="4961890" y="1721940"/>
            <a:chExt cx="3066060" cy="2022191"/>
          </a:xfrm>
        </p:grpSpPr>
        <p:sp>
          <p:nvSpPr>
            <p:cNvPr id="3" name="Isosceles Triangle 2">
              <a:extLst>
                <a:ext uri="{FF2B5EF4-FFF2-40B4-BE49-F238E27FC236}">
                  <a16:creationId xmlns:a16="http://schemas.microsoft.com/office/drawing/2014/main" id="{E3823637-226A-B7AE-E5F8-2F1951F3B7A9}"/>
                </a:ext>
              </a:extLst>
            </p:cNvPr>
            <p:cNvSpPr/>
            <p:nvPr/>
          </p:nvSpPr>
          <p:spPr>
            <a:xfrm rot="10800000">
              <a:off x="6230653" y="3481433"/>
              <a:ext cx="528533" cy="262698"/>
            </a:xfrm>
            <a:prstGeom prst="triangle">
              <a:avLst/>
            </a:prstGeom>
            <a:solidFill>
              <a:srgbClr val="6D69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BBBBEDB6-0F05-5C64-1377-B344E8FCA8AB}"/>
                </a:ext>
              </a:extLst>
            </p:cNvPr>
            <p:cNvSpPr/>
            <p:nvPr/>
          </p:nvSpPr>
          <p:spPr>
            <a:xfrm>
              <a:off x="4961890" y="1721940"/>
              <a:ext cx="3066060" cy="1790450"/>
            </a:xfrm>
            <a:prstGeom prst="roundRect">
              <a:avLst>
                <a:gd name="adj" fmla="val 5497"/>
              </a:avLst>
            </a:prstGeom>
            <a:solidFill>
              <a:srgbClr val="6D69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IN" sz="3200" dirty="0">
                  <a:solidFill>
                    <a:prstClr val="white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AMI </a:t>
              </a:r>
              <a:r>
                <a:rPr kumimoji="0" lang="en-IN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Dataset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BEB1D6B1-9B3C-1A31-0724-1832E6C86319}"/>
              </a:ext>
            </a:extLst>
          </p:cNvPr>
          <p:cNvGrpSpPr/>
          <p:nvPr/>
        </p:nvGrpSpPr>
        <p:grpSpPr>
          <a:xfrm>
            <a:off x="-14575" y="-39384"/>
            <a:ext cx="12221815" cy="6889745"/>
            <a:chOff x="-14575" y="-39384"/>
            <a:chExt cx="12221815" cy="6889745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303FBA10-4D28-9B42-F264-552B2454794C}"/>
                </a:ext>
              </a:extLst>
            </p:cNvPr>
            <p:cNvGrpSpPr/>
            <p:nvPr/>
          </p:nvGrpSpPr>
          <p:grpSpPr>
            <a:xfrm>
              <a:off x="-14575" y="-39384"/>
              <a:ext cx="12221815" cy="1371600"/>
              <a:chOff x="-14575" y="-39384"/>
              <a:chExt cx="12221815" cy="1371600"/>
            </a:xfrm>
          </p:grpSpPr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5EB43D42-F52D-B0CD-190E-4CC13B3D7228}"/>
                  </a:ext>
                </a:extLst>
              </p:cNvPr>
              <p:cNvGrpSpPr/>
              <p:nvPr/>
            </p:nvGrpSpPr>
            <p:grpSpPr>
              <a:xfrm>
                <a:off x="-14575" y="-39384"/>
                <a:ext cx="12221815" cy="1371600"/>
                <a:chOff x="-14575" y="-39384"/>
                <a:chExt cx="12221815" cy="1371600"/>
              </a:xfrm>
            </p:grpSpPr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CEC26D2E-6EBE-7431-5E6D-5404E9FF9A23}"/>
                    </a:ext>
                  </a:extLst>
                </p:cNvPr>
                <p:cNvSpPr/>
                <p:nvPr/>
              </p:nvSpPr>
              <p:spPr>
                <a:xfrm>
                  <a:off x="0" y="-39384"/>
                  <a:ext cx="12207240" cy="1371600"/>
                </a:xfrm>
                <a:prstGeom prst="rect">
                  <a:avLst/>
                </a:prstGeom>
                <a:solidFill>
                  <a:srgbClr val="617389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40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Verdana" panose="020B0604030504040204" pitchFamily="34" charset="0"/>
                      <a:cs typeface="Times New Roman" panose="02020603050405020304" pitchFamily="18" charset="0"/>
                    </a:rPr>
                    <a:t>Materials and Method</a:t>
                  </a:r>
                </a:p>
              </p:txBody>
            </p:sp>
            <p:pic>
              <p:nvPicPr>
                <p:cNvPr id="16" name="Picture 15">
                  <a:extLst>
                    <a:ext uri="{FF2B5EF4-FFF2-40B4-BE49-F238E27FC236}">
                      <a16:creationId xmlns:a16="http://schemas.microsoft.com/office/drawing/2014/main" id="{8D7E5EF7-D23A-B2FC-9FA9-C6266C5808D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6881" t="20933"/>
                <a:stretch/>
              </p:blipFill>
              <p:spPr>
                <a:xfrm>
                  <a:off x="-14575" y="-39384"/>
                  <a:ext cx="3093929" cy="1368972"/>
                </a:xfrm>
                <a:prstGeom prst="rect">
                  <a:avLst/>
                </a:prstGeom>
              </p:spPr>
            </p:pic>
          </p:grpSp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3C3EC756-1A2E-5366-0140-EEDF971BE1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313905" y="143427"/>
                <a:ext cx="731520" cy="985244"/>
              </a:xfrm>
              <a:prstGeom prst="rect">
                <a:avLst/>
              </a:prstGeom>
            </p:spPr>
          </p:pic>
        </p:grp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69DFCF5-C666-226D-3FD3-00B7018F512E}"/>
                </a:ext>
              </a:extLst>
            </p:cNvPr>
            <p:cNvCxnSpPr>
              <a:cxnSpLocks/>
            </p:cNvCxnSpPr>
            <p:nvPr/>
          </p:nvCxnSpPr>
          <p:spPr>
            <a:xfrm>
              <a:off x="-14575" y="6850361"/>
              <a:ext cx="12206575" cy="0"/>
            </a:xfrm>
            <a:prstGeom prst="line">
              <a:avLst/>
            </a:prstGeom>
            <a:noFill/>
            <a:ln w="76200" cap="flat" cmpd="sng" algn="ctr">
              <a:solidFill>
                <a:srgbClr val="617389"/>
              </a:solidFill>
              <a:prstDash val="solid"/>
              <a:miter lim="800000"/>
            </a:ln>
            <a:effectLst/>
          </p:spPr>
        </p:cxnSp>
      </p:grp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3202DD12-7286-419C-9C3D-4E76AC758C45}"/>
              </a:ext>
            </a:extLst>
          </p:cNvPr>
          <p:cNvCxnSpPr>
            <a:cxnSpLocks/>
          </p:cNvCxnSpPr>
          <p:nvPr/>
        </p:nvCxnSpPr>
        <p:spPr>
          <a:xfrm>
            <a:off x="3173321" y="3494966"/>
            <a:ext cx="2636319" cy="8576"/>
          </a:xfrm>
          <a:prstGeom prst="line">
            <a:avLst/>
          </a:prstGeom>
          <a:ln w="38100">
            <a:gradFill>
              <a:gsLst>
                <a:gs pos="0">
                  <a:srgbClr val="6D6977"/>
                </a:gs>
                <a:gs pos="74000">
                  <a:srgbClr val="A19EA7"/>
                </a:gs>
              </a:gsLst>
              <a:lin ang="5400000" scaled="1"/>
            </a:gra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Date Placeholder 49">
            <a:extLst>
              <a:ext uri="{FF2B5EF4-FFF2-40B4-BE49-F238E27FC236}">
                <a16:creationId xmlns:a16="http://schemas.microsoft.com/office/drawing/2014/main" id="{F59E97DA-F3DD-003F-8923-9A481D6F09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08F1DE-C1F5-41EC-A75E-8C1A137624D9}" type="datetime1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2/2/2023</a:t>
            </a:fld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Slide Number Placeholder 50">
            <a:extLst>
              <a:ext uri="{FF2B5EF4-FFF2-40B4-BE49-F238E27FC236}">
                <a16:creationId xmlns:a16="http://schemas.microsoft.com/office/drawing/2014/main" id="{136E7160-0E28-85B3-80E4-E6018EB97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6E69268-9C8B-4EBF-A9EE-DC5DC2D48DC3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3259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31" grpId="0"/>
      <p:bldP spid="3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FECB12AB-283E-5C88-F957-DFF00B8296F1}"/>
              </a:ext>
            </a:extLst>
          </p:cNvPr>
          <p:cNvGrpSpPr/>
          <p:nvPr/>
        </p:nvGrpSpPr>
        <p:grpSpPr>
          <a:xfrm>
            <a:off x="1059194" y="2033627"/>
            <a:ext cx="8233395" cy="1060640"/>
            <a:chOff x="567360" y="2047228"/>
            <a:chExt cx="4888013" cy="1060640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6DCB96B9-4A1E-4952-FA4F-B20CB7C2A033}"/>
                </a:ext>
              </a:extLst>
            </p:cNvPr>
            <p:cNvSpPr/>
            <p:nvPr/>
          </p:nvSpPr>
          <p:spPr>
            <a:xfrm>
              <a:off x="567360" y="2047228"/>
              <a:ext cx="4888013" cy="1060640"/>
            </a:xfrm>
            <a:prstGeom prst="roundRect">
              <a:avLst/>
            </a:prstGeom>
            <a:solidFill>
              <a:srgbClr val="8098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Dataset Collected from</a:t>
              </a:r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631E63F8-4720-5177-4122-E1A6292D1A5F}"/>
                </a:ext>
              </a:extLst>
            </p:cNvPr>
            <p:cNvSpPr/>
            <p:nvPr/>
          </p:nvSpPr>
          <p:spPr>
            <a:xfrm>
              <a:off x="2809843" y="2153292"/>
              <a:ext cx="2577673" cy="848512"/>
            </a:xfrm>
            <a:prstGeom prst="roundRect">
              <a:avLst>
                <a:gd name="adj" fmla="val 10537"/>
              </a:avLst>
            </a:prstGeom>
            <a:solidFill>
              <a:srgbClr val="F5F5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6D6977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Harbin Medical University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07472733-4B13-BA17-6DC6-F515D305224D}"/>
              </a:ext>
            </a:extLst>
          </p:cNvPr>
          <p:cNvGrpSpPr/>
          <p:nvPr/>
        </p:nvGrpSpPr>
        <p:grpSpPr>
          <a:xfrm>
            <a:off x="1059193" y="4361566"/>
            <a:ext cx="6664714" cy="1060640"/>
            <a:chOff x="457169" y="3394948"/>
            <a:chExt cx="5929658" cy="1183559"/>
          </a:xfrm>
        </p:grpSpPr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6DD81B03-4D02-E6DE-CC30-F920BAC6FDE9}"/>
                </a:ext>
              </a:extLst>
            </p:cNvPr>
            <p:cNvSpPr/>
            <p:nvPr/>
          </p:nvSpPr>
          <p:spPr>
            <a:xfrm>
              <a:off x="457169" y="3394948"/>
              <a:ext cx="5929658" cy="1183559"/>
            </a:xfrm>
            <a:prstGeom prst="roundRect">
              <a:avLst/>
            </a:prstGeom>
            <a:solidFill>
              <a:srgbClr val="8098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Number of Features</a:t>
              </a:r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25007E23-B076-98F3-0684-9902D982D349}"/>
                </a:ext>
              </a:extLst>
            </p:cNvPr>
            <p:cNvSpPr/>
            <p:nvPr/>
          </p:nvSpPr>
          <p:spPr>
            <a:xfrm>
              <a:off x="4155198" y="3513303"/>
              <a:ext cx="2084787" cy="946847"/>
            </a:xfrm>
            <a:prstGeom prst="roundRect">
              <a:avLst>
                <a:gd name="adj" fmla="val 10537"/>
              </a:avLst>
            </a:prstGeom>
            <a:solidFill>
              <a:srgbClr val="F5F5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1" i="0" u="none" strike="noStrike" kern="1200" cap="none" spc="0" normalizeH="0" baseline="0" noProof="0" dirty="0">
                  <a:ln>
                    <a:noFill/>
                  </a:ln>
                  <a:solidFill>
                    <a:srgbClr val="6D6977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45</a:t>
              </a:r>
              <a:endPara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32B5CFA7-6755-BDFA-467C-A1995D8F747D}"/>
              </a:ext>
            </a:extLst>
          </p:cNvPr>
          <p:cNvGrpSpPr/>
          <p:nvPr/>
        </p:nvGrpSpPr>
        <p:grpSpPr>
          <a:xfrm>
            <a:off x="4226505" y="5650993"/>
            <a:ext cx="6664714" cy="1060640"/>
            <a:chOff x="567359" y="4453469"/>
            <a:chExt cx="5519091" cy="1060640"/>
          </a:xfrm>
        </p:grpSpPr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112EE231-39F8-03C9-11AD-60A3028C4A9A}"/>
                </a:ext>
              </a:extLst>
            </p:cNvPr>
            <p:cNvSpPr/>
            <p:nvPr/>
          </p:nvSpPr>
          <p:spPr>
            <a:xfrm>
              <a:off x="567359" y="4453469"/>
              <a:ext cx="5519091" cy="1060640"/>
            </a:xfrm>
            <a:prstGeom prst="roundRect">
              <a:avLst/>
            </a:prstGeom>
            <a:solidFill>
              <a:srgbClr val="8098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800" b="1" dirty="0">
                  <a:solidFill>
                    <a:prstClr val="white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Categories</a:t>
              </a: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 of Features</a:t>
              </a:r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89406A1E-CA16-43E2-50C5-AAF47F1FFEE0}"/>
                </a:ext>
              </a:extLst>
            </p:cNvPr>
            <p:cNvSpPr/>
            <p:nvPr/>
          </p:nvSpPr>
          <p:spPr>
            <a:xfrm>
              <a:off x="4261676" y="4559532"/>
              <a:ext cx="1685514" cy="848512"/>
            </a:xfrm>
            <a:prstGeom prst="roundRect">
              <a:avLst>
                <a:gd name="adj" fmla="val 10537"/>
              </a:avLst>
            </a:prstGeom>
            <a:solidFill>
              <a:srgbClr val="F5F5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1" i="0" u="none" strike="noStrike" kern="1200" cap="none" spc="0" normalizeH="0" baseline="0" noProof="0" dirty="0">
                  <a:ln>
                    <a:noFill/>
                  </a:ln>
                  <a:solidFill>
                    <a:srgbClr val="6D6977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6</a:t>
              </a:r>
              <a:endPara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6EB4C461-DBF3-0EF2-1CC1-808E2C7C0451}"/>
              </a:ext>
            </a:extLst>
          </p:cNvPr>
          <p:cNvGrpSpPr/>
          <p:nvPr/>
        </p:nvGrpSpPr>
        <p:grpSpPr>
          <a:xfrm>
            <a:off x="4226505" y="3212507"/>
            <a:ext cx="6664714" cy="1060640"/>
            <a:chOff x="567359" y="2047228"/>
            <a:chExt cx="5519091" cy="1060640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D8CD94DF-6B02-606D-7E22-0A529B24190B}"/>
                </a:ext>
              </a:extLst>
            </p:cNvPr>
            <p:cNvSpPr/>
            <p:nvPr/>
          </p:nvSpPr>
          <p:spPr>
            <a:xfrm>
              <a:off x="567359" y="2047228"/>
              <a:ext cx="5519091" cy="1060640"/>
            </a:xfrm>
            <a:prstGeom prst="roundRect">
              <a:avLst/>
            </a:prstGeom>
            <a:solidFill>
              <a:srgbClr val="8098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Number of Subject</a:t>
              </a: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BB65F778-BA93-F400-18B6-3F54E5C1E1BB}"/>
                </a:ext>
              </a:extLst>
            </p:cNvPr>
            <p:cNvSpPr/>
            <p:nvPr/>
          </p:nvSpPr>
          <p:spPr>
            <a:xfrm>
              <a:off x="4261675" y="2153292"/>
              <a:ext cx="1685514" cy="848512"/>
            </a:xfrm>
            <a:prstGeom prst="roundRect">
              <a:avLst>
                <a:gd name="adj" fmla="val 10537"/>
              </a:avLst>
            </a:prstGeom>
            <a:solidFill>
              <a:srgbClr val="F5F5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1" i="0" u="none" strike="noStrike" kern="1200" cap="none" spc="0" normalizeH="0" baseline="0" noProof="0" dirty="0">
                  <a:ln>
                    <a:noFill/>
                  </a:ln>
                  <a:solidFill>
                    <a:srgbClr val="6D6977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2086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79FE608F-C890-1E08-6F78-5A724925CD36}"/>
              </a:ext>
            </a:extLst>
          </p:cNvPr>
          <p:cNvGrpSpPr/>
          <p:nvPr/>
        </p:nvGrpSpPr>
        <p:grpSpPr>
          <a:xfrm>
            <a:off x="-14575" y="-39384"/>
            <a:ext cx="12221815" cy="6889745"/>
            <a:chOff x="-14575" y="-39384"/>
            <a:chExt cx="12221815" cy="6889745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1A4E5669-8657-7FF7-FCB4-8D9FA554E254}"/>
                </a:ext>
              </a:extLst>
            </p:cNvPr>
            <p:cNvGrpSpPr/>
            <p:nvPr/>
          </p:nvGrpSpPr>
          <p:grpSpPr>
            <a:xfrm>
              <a:off x="-14575" y="-39384"/>
              <a:ext cx="12221815" cy="1371600"/>
              <a:chOff x="-14575" y="-39384"/>
              <a:chExt cx="12221815" cy="1371600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F7D90169-AEB3-E516-D8FA-E2E79A2B2AE0}"/>
                  </a:ext>
                </a:extLst>
              </p:cNvPr>
              <p:cNvGrpSpPr/>
              <p:nvPr/>
            </p:nvGrpSpPr>
            <p:grpSpPr>
              <a:xfrm>
                <a:off x="-14575" y="-39384"/>
                <a:ext cx="12221815" cy="1371600"/>
                <a:chOff x="-14575" y="-39384"/>
                <a:chExt cx="12221815" cy="1371600"/>
              </a:xfrm>
            </p:grpSpPr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4BCD3B41-9ACF-B19F-DA67-CDC51BA22403}"/>
                    </a:ext>
                  </a:extLst>
                </p:cNvPr>
                <p:cNvSpPr/>
                <p:nvPr/>
              </p:nvSpPr>
              <p:spPr>
                <a:xfrm>
                  <a:off x="0" y="-39384"/>
                  <a:ext cx="12207240" cy="1371600"/>
                </a:xfrm>
                <a:prstGeom prst="rect">
                  <a:avLst/>
                </a:prstGeom>
                <a:solidFill>
                  <a:srgbClr val="617389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40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Verdana" panose="020B0604030504040204" pitchFamily="34" charset="0"/>
                      <a:cs typeface="Times New Roman" panose="02020603050405020304" pitchFamily="18" charset="0"/>
                    </a:rPr>
                    <a:t>Description of Dataset</a:t>
                  </a:r>
                </a:p>
              </p:txBody>
            </p:sp>
            <p:pic>
              <p:nvPicPr>
                <p:cNvPr id="15" name="Picture 14">
                  <a:extLst>
                    <a:ext uri="{FF2B5EF4-FFF2-40B4-BE49-F238E27FC236}">
                      <a16:creationId xmlns:a16="http://schemas.microsoft.com/office/drawing/2014/main" id="{8E2AABB0-6734-DF27-6AB6-132921D708B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6881" t="20933"/>
                <a:stretch/>
              </p:blipFill>
              <p:spPr>
                <a:xfrm>
                  <a:off x="-14575" y="-39384"/>
                  <a:ext cx="3093929" cy="1368972"/>
                </a:xfrm>
                <a:prstGeom prst="rect">
                  <a:avLst/>
                </a:prstGeom>
              </p:spPr>
            </p:pic>
          </p:grpSp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20AA775F-2913-8EFA-D017-20BE1B33B4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313905" y="143427"/>
                <a:ext cx="731520" cy="985244"/>
              </a:xfrm>
              <a:prstGeom prst="rect">
                <a:avLst/>
              </a:prstGeom>
            </p:spPr>
          </p:pic>
        </p:grp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801A663-2025-5DA5-1013-930478B5AAAD}"/>
                </a:ext>
              </a:extLst>
            </p:cNvPr>
            <p:cNvCxnSpPr>
              <a:cxnSpLocks/>
            </p:cNvCxnSpPr>
            <p:nvPr/>
          </p:nvCxnSpPr>
          <p:spPr>
            <a:xfrm>
              <a:off x="-14575" y="6850361"/>
              <a:ext cx="12206575" cy="0"/>
            </a:xfrm>
            <a:prstGeom prst="line">
              <a:avLst/>
            </a:prstGeom>
            <a:noFill/>
            <a:ln w="76200" cap="flat" cmpd="sng" algn="ctr">
              <a:solidFill>
                <a:srgbClr val="617389"/>
              </a:solidFill>
              <a:prstDash val="solid"/>
              <a:miter lim="800000"/>
            </a:ln>
            <a:effectLst/>
          </p:spPr>
        </p:cxnSp>
      </p:grpSp>
      <p:sp>
        <p:nvSpPr>
          <p:cNvPr id="37" name="Date Placeholder 36">
            <a:extLst>
              <a:ext uri="{FF2B5EF4-FFF2-40B4-BE49-F238E27FC236}">
                <a16:creationId xmlns:a16="http://schemas.microsoft.com/office/drawing/2014/main" id="{BED12E17-783A-30BA-CF45-EEE86779A3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4AE6DE-A9B8-4B59-9A13-C112C7DA8552}" type="datetime1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2/2/2023</a:t>
            </a:fld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Slide Number Placeholder 37">
            <a:extLst>
              <a:ext uri="{FF2B5EF4-FFF2-40B4-BE49-F238E27FC236}">
                <a16:creationId xmlns:a16="http://schemas.microsoft.com/office/drawing/2014/main" id="{A0C1F1AA-3CF2-F93D-915A-5D10EDFD48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6E69268-9C8B-4EBF-A9EE-DC5DC2D48DC3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5002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B64C5176-B8B9-3FAA-735F-B67D3D74777F}"/>
              </a:ext>
            </a:extLst>
          </p:cNvPr>
          <p:cNvGrpSpPr/>
          <p:nvPr/>
        </p:nvGrpSpPr>
        <p:grpSpPr>
          <a:xfrm>
            <a:off x="-14575" y="-39384"/>
            <a:ext cx="12221815" cy="6889745"/>
            <a:chOff x="-14575" y="-39384"/>
            <a:chExt cx="12221815" cy="6889745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E365F90A-434E-0019-0762-520F8F5D139C}"/>
                </a:ext>
              </a:extLst>
            </p:cNvPr>
            <p:cNvGrpSpPr/>
            <p:nvPr/>
          </p:nvGrpSpPr>
          <p:grpSpPr>
            <a:xfrm>
              <a:off x="-14575" y="-39384"/>
              <a:ext cx="12221815" cy="1371600"/>
              <a:chOff x="-14575" y="-39384"/>
              <a:chExt cx="12221815" cy="1371600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951D31C6-9D4A-FED9-DF45-A377EDDB7ABC}"/>
                  </a:ext>
                </a:extLst>
              </p:cNvPr>
              <p:cNvGrpSpPr/>
              <p:nvPr/>
            </p:nvGrpSpPr>
            <p:grpSpPr>
              <a:xfrm>
                <a:off x="-14575" y="-39384"/>
                <a:ext cx="12221815" cy="1371600"/>
                <a:chOff x="-14575" y="-39384"/>
                <a:chExt cx="12221815" cy="1371600"/>
              </a:xfrm>
            </p:grpSpPr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93FA0723-EAB0-02E0-3EFC-7A97BA802687}"/>
                    </a:ext>
                  </a:extLst>
                </p:cNvPr>
                <p:cNvSpPr/>
                <p:nvPr/>
              </p:nvSpPr>
              <p:spPr>
                <a:xfrm>
                  <a:off x="0" y="-39384"/>
                  <a:ext cx="12207240" cy="1371600"/>
                </a:xfrm>
                <a:prstGeom prst="rect">
                  <a:avLst/>
                </a:prstGeom>
                <a:solidFill>
                  <a:srgbClr val="617389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40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Verdana" panose="020B0604030504040204" pitchFamily="34" charset="0"/>
                      <a:cs typeface="Times New Roman" panose="02020603050405020304" pitchFamily="18" charset="0"/>
                    </a:rPr>
                    <a:t>Categories of Feature</a:t>
                  </a:r>
                </a:p>
              </p:txBody>
            </p:sp>
            <p:pic>
              <p:nvPicPr>
                <p:cNvPr id="10" name="Picture 9">
                  <a:extLst>
                    <a:ext uri="{FF2B5EF4-FFF2-40B4-BE49-F238E27FC236}">
                      <a16:creationId xmlns:a16="http://schemas.microsoft.com/office/drawing/2014/main" id="{570F1D27-4234-CC0C-D35B-0942CD3BD09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6881" t="20933"/>
                <a:stretch/>
              </p:blipFill>
              <p:spPr>
                <a:xfrm>
                  <a:off x="-14575" y="-39384"/>
                  <a:ext cx="3093929" cy="1368972"/>
                </a:xfrm>
                <a:prstGeom prst="rect">
                  <a:avLst/>
                </a:prstGeom>
              </p:spPr>
            </p:pic>
          </p:grpSp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08244472-32F2-6739-3DFC-0BE91D1B9C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313905" y="143427"/>
                <a:ext cx="731520" cy="985244"/>
              </a:xfrm>
              <a:prstGeom prst="rect">
                <a:avLst/>
              </a:prstGeom>
            </p:spPr>
          </p:pic>
        </p:grp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7671F388-93BF-9193-4D05-6A145725381F}"/>
                </a:ext>
              </a:extLst>
            </p:cNvPr>
            <p:cNvCxnSpPr>
              <a:cxnSpLocks/>
            </p:cNvCxnSpPr>
            <p:nvPr/>
          </p:nvCxnSpPr>
          <p:spPr>
            <a:xfrm>
              <a:off x="-14575" y="6850361"/>
              <a:ext cx="12206575" cy="0"/>
            </a:xfrm>
            <a:prstGeom prst="line">
              <a:avLst/>
            </a:prstGeom>
            <a:noFill/>
            <a:ln w="76200" cap="flat" cmpd="sng" algn="ctr">
              <a:solidFill>
                <a:srgbClr val="617389"/>
              </a:solidFill>
              <a:prstDash val="solid"/>
              <a:miter lim="800000"/>
            </a:ln>
            <a:effectLst/>
          </p:spPr>
        </p:cxnSp>
      </p:grp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D0F3180A-BD01-BBF3-44C0-3FA958E06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027A121-5448-479F-9CB9-AC3A1F9F5236}" type="datetime1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2/2/2023</a:t>
            </a:fld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2668C8F1-5F6B-6955-5685-3D0CB24D8E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6E69268-9C8B-4EBF-A9EE-DC5DC2D48DC3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FDB4689-253B-9570-8087-D9D2E4DA43BB}"/>
              </a:ext>
            </a:extLst>
          </p:cNvPr>
          <p:cNvSpPr txBox="1"/>
          <p:nvPr/>
        </p:nvSpPr>
        <p:spPr>
          <a:xfrm>
            <a:off x="3944885" y="1895971"/>
            <a:ext cx="6127530" cy="57111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1218987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Demographics &amp; Medical History</a:t>
            </a:r>
          </a:p>
          <a:p>
            <a:pPr marL="342900" indent="-342900" defTabSz="1218987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Baseline Characteristics of Admission</a:t>
            </a:r>
          </a:p>
          <a:p>
            <a:pPr marL="342900" indent="-342900" defTabSz="1218987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Laboratory Characteristics</a:t>
            </a:r>
          </a:p>
          <a:p>
            <a:pPr marL="342900" indent="-342900" defTabSz="1218987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Findings on ECG</a:t>
            </a:r>
          </a:p>
          <a:p>
            <a:pPr marL="342900" indent="-342900" defTabSz="1218987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Echocardiographic Parameters</a:t>
            </a:r>
          </a:p>
          <a:p>
            <a:pPr marL="342900" indent="-342900" defTabSz="1218987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Angiographic Characteristics</a:t>
            </a:r>
          </a:p>
          <a:p>
            <a:pPr marL="285750" indent="-285750" defTabSz="1218987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endParaRPr lang="en-US" sz="1600" b="1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 defTabSz="1218987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endParaRPr lang="en-US" sz="1600" b="1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marR="0" lvl="0" indent="-285750" algn="l" defTabSz="1218987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15355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F3DD8875-F224-A7D3-1BC2-14F0809B6C9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92025411"/>
              </p:ext>
            </p:extLst>
          </p:nvPr>
        </p:nvGraphicFramePr>
        <p:xfrm>
          <a:off x="1163781" y="1882486"/>
          <a:ext cx="9351817" cy="443518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46291DA1-62EB-EFA2-276A-9232F2F98CCC}"/>
              </a:ext>
            </a:extLst>
          </p:cNvPr>
          <p:cNvSpPr txBox="1"/>
          <p:nvPr/>
        </p:nvSpPr>
        <p:spPr>
          <a:xfrm>
            <a:off x="1684019" y="5984893"/>
            <a:ext cx="883920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Figure 4: Determination of association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4A1E644-FFF3-0FC7-3BB9-5380C182397D}"/>
              </a:ext>
            </a:extLst>
          </p:cNvPr>
          <p:cNvGrpSpPr/>
          <p:nvPr/>
        </p:nvGrpSpPr>
        <p:grpSpPr>
          <a:xfrm>
            <a:off x="-14575" y="-39384"/>
            <a:ext cx="12221815" cy="6889745"/>
            <a:chOff x="-14575" y="-39384"/>
            <a:chExt cx="12221815" cy="6889745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0054BCC9-0FBC-86F7-08B3-B218AB77EAA6}"/>
                </a:ext>
              </a:extLst>
            </p:cNvPr>
            <p:cNvGrpSpPr/>
            <p:nvPr/>
          </p:nvGrpSpPr>
          <p:grpSpPr>
            <a:xfrm>
              <a:off x="-14575" y="-39384"/>
              <a:ext cx="12221815" cy="1371600"/>
              <a:chOff x="-14575" y="-39384"/>
              <a:chExt cx="12221815" cy="1371600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64F5F443-18E1-A31D-C259-75D36720BD71}"/>
                  </a:ext>
                </a:extLst>
              </p:cNvPr>
              <p:cNvGrpSpPr/>
              <p:nvPr/>
            </p:nvGrpSpPr>
            <p:grpSpPr>
              <a:xfrm>
                <a:off x="-14575" y="-39384"/>
                <a:ext cx="12221815" cy="1371600"/>
                <a:chOff x="-14575" y="-39384"/>
                <a:chExt cx="12221815" cy="1371600"/>
              </a:xfrm>
            </p:grpSpPr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56CCB834-0ED8-0C2B-7C17-E7B87AC16A46}"/>
                    </a:ext>
                  </a:extLst>
                </p:cNvPr>
                <p:cNvSpPr/>
                <p:nvPr/>
              </p:nvSpPr>
              <p:spPr>
                <a:xfrm>
                  <a:off x="0" y="-39384"/>
                  <a:ext cx="12207240" cy="1371600"/>
                </a:xfrm>
                <a:prstGeom prst="rect">
                  <a:avLst/>
                </a:prstGeom>
                <a:solidFill>
                  <a:srgbClr val="617389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40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Verdana" panose="020B0604030504040204" pitchFamily="34" charset="0"/>
                      <a:cs typeface="Times New Roman" panose="02020603050405020304" pitchFamily="18" charset="0"/>
                    </a:rPr>
                    <a:t>Chi-Square Test</a:t>
                  </a:r>
                </a:p>
              </p:txBody>
            </p:sp>
            <p:pic>
              <p:nvPicPr>
                <p:cNvPr id="14" name="Picture 13">
                  <a:extLst>
                    <a:ext uri="{FF2B5EF4-FFF2-40B4-BE49-F238E27FC236}">
                      <a16:creationId xmlns:a16="http://schemas.microsoft.com/office/drawing/2014/main" id="{A9ACF3E3-FC91-50FA-238A-EBC4A90D698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6881" t="20933"/>
                <a:stretch/>
              </p:blipFill>
              <p:spPr>
                <a:xfrm>
                  <a:off x="-14575" y="-39384"/>
                  <a:ext cx="3093929" cy="1368972"/>
                </a:xfrm>
                <a:prstGeom prst="rect">
                  <a:avLst/>
                </a:prstGeom>
              </p:spPr>
            </p:pic>
          </p:grpSp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9484DADF-1E1D-6070-64A2-23D23B5FC5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313905" y="143427"/>
                <a:ext cx="731520" cy="985244"/>
              </a:xfrm>
              <a:prstGeom prst="rect">
                <a:avLst/>
              </a:prstGeom>
            </p:spPr>
          </p:pic>
        </p:grp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F3B4D1A6-5EF8-B020-9A92-7010CB103107}"/>
                </a:ext>
              </a:extLst>
            </p:cNvPr>
            <p:cNvCxnSpPr>
              <a:cxnSpLocks/>
            </p:cNvCxnSpPr>
            <p:nvPr/>
          </p:nvCxnSpPr>
          <p:spPr>
            <a:xfrm>
              <a:off x="-14575" y="6850361"/>
              <a:ext cx="12206575" cy="0"/>
            </a:xfrm>
            <a:prstGeom prst="line">
              <a:avLst/>
            </a:prstGeom>
            <a:noFill/>
            <a:ln w="76200" cap="flat" cmpd="sng" algn="ctr">
              <a:solidFill>
                <a:srgbClr val="617389"/>
              </a:solidFill>
              <a:prstDash val="solid"/>
              <a:miter lim="800000"/>
            </a:ln>
            <a:effectLst/>
          </p:spPr>
        </p:cxnSp>
      </p:grp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652041BF-D328-A405-94F8-5F661FD6FD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8CCB67-64C0-4CF6-BCCB-CE04577A95DC}" type="datetime1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2/2/2023</a:t>
            </a:fld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FDFBE926-27A4-C128-7220-663BF299A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6E69268-9C8B-4EBF-A9EE-DC5DC2D48DC3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53250C0-CDEE-5537-2543-E3489F68526F}"/>
              </a:ext>
            </a:extLst>
          </p:cNvPr>
          <p:cNvSpPr txBox="1"/>
          <p:nvPr/>
        </p:nvSpPr>
        <p:spPr>
          <a:xfrm rot="16200000">
            <a:off x="858493" y="2915859"/>
            <a:ext cx="1543522" cy="523217"/>
          </a:xfrm>
          <a:prstGeom prst="rect">
            <a:avLst/>
          </a:prstGeom>
        </p:spPr>
        <p:txBody>
          <a:bodyPr wrap="squar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p value</a:t>
            </a:r>
          </a:p>
        </p:txBody>
      </p:sp>
    </p:spTree>
    <p:extLst>
      <p:ext uri="{BB962C8B-B14F-4D97-AF65-F5344CB8AC3E}">
        <p14:creationId xmlns:p14="http://schemas.microsoft.com/office/powerpoint/2010/main" val="19765938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63248759-BF74-10A0-5650-C833842910EB}"/>
              </a:ext>
            </a:extLst>
          </p:cNvPr>
          <p:cNvGraphicFramePr>
            <a:graphicFrameLocks/>
          </p:cNvGraphicFramePr>
          <p:nvPr/>
        </p:nvGraphicFramePr>
        <p:xfrm>
          <a:off x="1640470" y="1371643"/>
          <a:ext cx="9705279" cy="45143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TextBox 1">
            <a:extLst>
              <a:ext uri="{FF2B5EF4-FFF2-40B4-BE49-F238E27FC236}">
                <a16:creationId xmlns:a16="http://schemas.microsoft.com/office/drawing/2014/main" id="{870B9DE4-7835-4598-2CEE-8C8D8F5FFC53}"/>
              </a:ext>
            </a:extLst>
          </p:cNvPr>
          <p:cNvSpPr txBox="1"/>
          <p:nvPr/>
        </p:nvSpPr>
        <p:spPr>
          <a:xfrm>
            <a:off x="5164162" y="5095429"/>
            <a:ext cx="1328947" cy="466212"/>
          </a:xfrm>
          <a:prstGeom prst="rect">
            <a:avLst/>
          </a:prstGeom>
        </p:spPr>
        <p:txBody>
          <a:bodyPr wrap="squar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025525" algn="l"/>
              </a:tabLst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Moderate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ADF0DF-DD7F-8508-8694-26CA42EAB6D6}"/>
              </a:ext>
            </a:extLst>
          </p:cNvPr>
          <p:cNvSpPr txBox="1"/>
          <p:nvPr/>
        </p:nvSpPr>
        <p:spPr>
          <a:xfrm>
            <a:off x="1532389" y="5592289"/>
            <a:ext cx="97052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Features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association strength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D4584A-6F8F-F18F-2F71-1793F1C20B57}"/>
              </a:ext>
            </a:extLst>
          </p:cNvPr>
          <p:cNvSpPr txBox="1"/>
          <p:nvPr/>
        </p:nvSpPr>
        <p:spPr>
          <a:xfrm>
            <a:off x="1532389" y="5974319"/>
            <a:ext cx="970527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Figure 5: Determination of association strength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F7487C3-315B-50C9-E901-6BBB32AEAC10}"/>
              </a:ext>
            </a:extLst>
          </p:cNvPr>
          <p:cNvGrpSpPr/>
          <p:nvPr/>
        </p:nvGrpSpPr>
        <p:grpSpPr>
          <a:xfrm>
            <a:off x="-14575" y="-39384"/>
            <a:ext cx="12221815" cy="6889745"/>
            <a:chOff x="-14575" y="-39384"/>
            <a:chExt cx="12221815" cy="688974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C683BDE5-DE3B-8601-951A-C81A84714AD5}"/>
                </a:ext>
              </a:extLst>
            </p:cNvPr>
            <p:cNvGrpSpPr/>
            <p:nvPr/>
          </p:nvGrpSpPr>
          <p:grpSpPr>
            <a:xfrm>
              <a:off x="-14575" y="-39384"/>
              <a:ext cx="12221815" cy="1371600"/>
              <a:chOff x="-14575" y="-39384"/>
              <a:chExt cx="12221815" cy="1371600"/>
            </a:xfrm>
          </p:grpSpPr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D0F1371B-C468-4BEB-A127-7149FE9E774E}"/>
                  </a:ext>
                </a:extLst>
              </p:cNvPr>
              <p:cNvGrpSpPr/>
              <p:nvPr/>
            </p:nvGrpSpPr>
            <p:grpSpPr>
              <a:xfrm>
                <a:off x="-14575" y="-39384"/>
                <a:ext cx="12221815" cy="1371600"/>
                <a:chOff x="-14575" y="-39384"/>
                <a:chExt cx="12221815" cy="1371600"/>
              </a:xfrm>
            </p:grpSpPr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BC78FF44-CD4C-7B0E-321C-C6F1ACBC0733}"/>
                    </a:ext>
                  </a:extLst>
                </p:cNvPr>
                <p:cNvSpPr/>
                <p:nvPr/>
              </p:nvSpPr>
              <p:spPr>
                <a:xfrm>
                  <a:off x="0" y="-39384"/>
                  <a:ext cx="12207240" cy="1371600"/>
                </a:xfrm>
                <a:prstGeom prst="rect">
                  <a:avLst/>
                </a:prstGeom>
                <a:solidFill>
                  <a:srgbClr val="617389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1218987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IN" sz="4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Verdana" panose="020B0604030504040204" pitchFamily="34" charset="0"/>
                      <a:cs typeface="Times New Roman" panose="02020603050405020304" pitchFamily="18" charset="0"/>
                    </a:rPr>
                    <a:t>Gamma Coefficient Analysis</a:t>
                  </a:r>
                </a:p>
              </p:txBody>
            </p:sp>
            <p:pic>
              <p:nvPicPr>
                <p:cNvPr id="13" name="Picture 12">
                  <a:extLst>
                    <a:ext uri="{FF2B5EF4-FFF2-40B4-BE49-F238E27FC236}">
                      <a16:creationId xmlns:a16="http://schemas.microsoft.com/office/drawing/2014/main" id="{CB653B6B-3496-A8C3-0C67-82A10625BD1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6881" t="20933"/>
                <a:stretch/>
              </p:blipFill>
              <p:spPr>
                <a:xfrm>
                  <a:off x="-14575" y="-39384"/>
                  <a:ext cx="3093929" cy="1368972"/>
                </a:xfrm>
                <a:prstGeom prst="rect">
                  <a:avLst/>
                </a:prstGeom>
              </p:spPr>
            </p:pic>
          </p:grpSp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FAB5748A-3A24-ACC7-68E8-8FBBF57823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313905" y="143427"/>
                <a:ext cx="731520" cy="985244"/>
              </a:xfrm>
              <a:prstGeom prst="rect">
                <a:avLst/>
              </a:prstGeom>
            </p:spPr>
          </p:pic>
        </p:grp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3C9E76BE-4E6E-D1AC-B961-34D70CBF168D}"/>
                </a:ext>
              </a:extLst>
            </p:cNvPr>
            <p:cNvCxnSpPr>
              <a:cxnSpLocks/>
            </p:cNvCxnSpPr>
            <p:nvPr/>
          </p:nvCxnSpPr>
          <p:spPr>
            <a:xfrm>
              <a:off x="-14575" y="6850361"/>
              <a:ext cx="12206575" cy="0"/>
            </a:xfrm>
            <a:prstGeom prst="line">
              <a:avLst/>
            </a:prstGeom>
            <a:noFill/>
            <a:ln w="76200" cap="flat" cmpd="sng" algn="ctr">
              <a:solidFill>
                <a:srgbClr val="617389"/>
              </a:solidFill>
              <a:prstDash val="solid"/>
              <a:miter lim="800000"/>
            </a:ln>
            <a:effectLst/>
          </p:spPr>
        </p:cxnSp>
      </p:grp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2F461227-1005-00FE-CACB-9E8AC793D9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EE6B211-5BF0-4F27-B346-C1B07C42449D}" type="datetime1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2/2/2023</a:t>
            </a:fld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C7467E81-49BC-FFA4-1B7E-DEFE245CE6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6E69268-9C8B-4EBF-A9EE-DC5DC2D48DC3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54797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8916B78-E51A-FFF2-3509-03BDBD09F8CA}"/>
              </a:ext>
            </a:extLst>
          </p:cNvPr>
          <p:cNvSpPr txBox="1"/>
          <p:nvPr/>
        </p:nvSpPr>
        <p:spPr>
          <a:xfrm>
            <a:off x="1512848" y="2008292"/>
            <a:ext cx="547429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Table </a:t>
            </a:r>
            <a:r>
              <a:rPr 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1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: Categorical relationship analysis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AC9E37D-A5D4-5DE0-8CB9-3F0A25BDBE42}"/>
              </a:ext>
            </a:extLst>
          </p:cNvPr>
          <p:cNvSpPr/>
          <p:nvPr/>
        </p:nvSpPr>
        <p:spPr>
          <a:xfrm>
            <a:off x="1464722" y="2553656"/>
            <a:ext cx="2642070" cy="1636155"/>
          </a:xfrm>
          <a:prstGeom prst="rect">
            <a:avLst/>
          </a:prstGeom>
          <a:solidFill>
            <a:srgbClr val="526373"/>
          </a:solidFill>
          <a:ln>
            <a:solidFill>
              <a:schemeClr val="bg1"/>
            </a:solidFill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988CC1A-C51E-F304-7AA6-DBD5D7777989}"/>
              </a:ext>
            </a:extLst>
          </p:cNvPr>
          <p:cNvSpPr/>
          <p:nvPr/>
        </p:nvSpPr>
        <p:spPr>
          <a:xfrm>
            <a:off x="4112182" y="2546068"/>
            <a:ext cx="2642070" cy="1689664"/>
          </a:xfrm>
          <a:prstGeom prst="rect">
            <a:avLst/>
          </a:prstGeom>
          <a:solidFill>
            <a:srgbClr val="526373"/>
          </a:solidFill>
          <a:ln>
            <a:solidFill>
              <a:schemeClr val="bg1"/>
            </a:solidFill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408D3E1-EAD9-63AB-0F26-B4BC876217AE}"/>
              </a:ext>
            </a:extLst>
          </p:cNvPr>
          <p:cNvSpPr/>
          <p:nvPr/>
        </p:nvSpPr>
        <p:spPr>
          <a:xfrm>
            <a:off x="1464722" y="4186015"/>
            <a:ext cx="2642070" cy="1636155"/>
          </a:xfrm>
          <a:prstGeom prst="rect">
            <a:avLst/>
          </a:prstGeom>
          <a:solidFill>
            <a:srgbClr val="526373"/>
          </a:solidFill>
          <a:ln>
            <a:solidFill>
              <a:schemeClr val="bg1"/>
            </a:solidFill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1729F41-74A6-2E00-09CC-27B214756109}"/>
              </a:ext>
            </a:extLst>
          </p:cNvPr>
          <p:cNvSpPr/>
          <p:nvPr/>
        </p:nvSpPr>
        <p:spPr>
          <a:xfrm>
            <a:off x="4106792" y="4186015"/>
            <a:ext cx="2642070" cy="790971"/>
          </a:xfrm>
          <a:prstGeom prst="rect">
            <a:avLst/>
          </a:prstGeom>
          <a:solidFill>
            <a:srgbClr val="72889F"/>
          </a:solidFill>
          <a:ln>
            <a:solidFill>
              <a:schemeClr val="bg1"/>
            </a:solidFill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0526368-1B93-9721-7B23-97DEB3BC1B02}"/>
              </a:ext>
            </a:extLst>
          </p:cNvPr>
          <p:cNvSpPr/>
          <p:nvPr/>
        </p:nvSpPr>
        <p:spPr>
          <a:xfrm>
            <a:off x="4106792" y="4976985"/>
            <a:ext cx="2642070" cy="848978"/>
          </a:xfrm>
          <a:prstGeom prst="rect">
            <a:avLst/>
          </a:prstGeom>
          <a:solidFill>
            <a:srgbClr val="A6ACC2"/>
          </a:solidFill>
          <a:ln>
            <a:solidFill>
              <a:schemeClr val="bg1"/>
            </a:solidFill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F5A8243-D0FE-9053-F30A-AB0A39973409}"/>
              </a:ext>
            </a:extLst>
          </p:cNvPr>
          <p:cNvSpPr/>
          <p:nvPr/>
        </p:nvSpPr>
        <p:spPr>
          <a:xfrm>
            <a:off x="6748862" y="2549862"/>
            <a:ext cx="3283714" cy="770766"/>
          </a:xfrm>
          <a:prstGeom prst="rect">
            <a:avLst/>
          </a:prstGeom>
          <a:solidFill>
            <a:srgbClr val="526373"/>
          </a:solidFill>
          <a:ln>
            <a:solidFill>
              <a:schemeClr val="bg1"/>
            </a:solidFill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DA40BFF-90F5-CF67-54F0-3A07CA07DEA6}"/>
              </a:ext>
            </a:extLst>
          </p:cNvPr>
          <p:cNvSpPr/>
          <p:nvPr/>
        </p:nvSpPr>
        <p:spPr>
          <a:xfrm>
            <a:off x="6748862" y="3319186"/>
            <a:ext cx="1660729" cy="866831"/>
          </a:xfrm>
          <a:prstGeom prst="rect">
            <a:avLst/>
          </a:prstGeom>
          <a:solidFill>
            <a:srgbClr val="526373"/>
          </a:solidFill>
          <a:ln>
            <a:solidFill>
              <a:schemeClr val="bg1"/>
            </a:solidFill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7D47B39-C267-FE9E-1D6B-0E1D2D33142E}"/>
              </a:ext>
            </a:extLst>
          </p:cNvPr>
          <p:cNvSpPr/>
          <p:nvPr/>
        </p:nvSpPr>
        <p:spPr>
          <a:xfrm>
            <a:off x="8409590" y="3324423"/>
            <a:ext cx="1622986" cy="865388"/>
          </a:xfrm>
          <a:prstGeom prst="rect">
            <a:avLst/>
          </a:prstGeom>
          <a:solidFill>
            <a:srgbClr val="526373"/>
          </a:solidFill>
          <a:ln>
            <a:solidFill>
              <a:schemeClr val="bg1"/>
            </a:solidFill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99FBC5B-A9DE-BB4E-9BCC-34446F5C789B}"/>
              </a:ext>
            </a:extLst>
          </p:cNvPr>
          <p:cNvSpPr/>
          <p:nvPr/>
        </p:nvSpPr>
        <p:spPr>
          <a:xfrm>
            <a:off x="6748860" y="4182221"/>
            <a:ext cx="1660729" cy="798558"/>
          </a:xfrm>
          <a:prstGeom prst="rect">
            <a:avLst/>
          </a:prstGeom>
          <a:solidFill>
            <a:srgbClr val="72889F"/>
          </a:solidFill>
          <a:ln>
            <a:solidFill>
              <a:schemeClr val="bg1"/>
            </a:solidFill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2C51C0D-E4C3-A815-A7B8-D1369CC90F70}"/>
              </a:ext>
            </a:extLst>
          </p:cNvPr>
          <p:cNvSpPr/>
          <p:nvPr/>
        </p:nvSpPr>
        <p:spPr>
          <a:xfrm>
            <a:off x="8409590" y="4182219"/>
            <a:ext cx="1622986" cy="802353"/>
          </a:xfrm>
          <a:prstGeom prst="rect">
            <a:avLst/>
          </a:prstGeom>
          <a:solidFill>
            <a:srgbClr val="72889F"/>
          </a:solidFill>
          <a:ln>
            <a:solidFill>
              <a:schemeClr val="bg1"/>
            </a:solidFill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2714E26-1090-9A72-574E-826018C48602}"/>
              </a:ext>
            </a:extLst>
          </p:cNvPr>
          <p:cNvSpPr/>
          <p:nvPr/>
        </p:nvSpPr>
        <p:spPr>
          <a:xfrm>
            <a:off x="6743470" y="4980781"/>
            <a:ext cx="1671511" cy="841391"/>
          </a:xfrm>
          <a:prstGeom prst="rect">
            <a:avLst/>
          </a:prstGeom>
          <a:solidFill>
            <a:srgbClr val="A6ACC2"/>
          </a:solidFill>
          <a:ln>
            <a:solidFill>
              <a:schemeClr val="bg1"/>
            </a:solidFill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4653923-D2AE-7ABF-090C-BF9835B39C69}"/>
              </a:ext>
            </a:extLst>
          </p:cNvPr>
          <p:cNvSpPr/>
          <p:nvPr/>
        </p:nvSpPr>
        <p:spPr>
          <a:xfrm>
            <a:off x="8409590" y="4973195"/>
            <a:ext cx="1622986" cy="848976"/>
          </a:xfrm>
          <a:prstGeom prst="rect">
            <a:avLst/>
          </a:prstGeom>
          <a:solidFill>
            <a:srgbClr val="A6ACC2"/>
          </a:solidFill>
          <a:ln>
            <a:solidFill>
              <a:schemeClr val="bg1"/>
            </a:solidFill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37C4C9F-31DA-2E29-3953-9B480E678CD4}"/>
              </a:ext>
            </a:extLst>
          </p:cNvPr>
          <p:cNvGrpSpPr/>
          <p:nvPr/>
        </p:nvGrpSpPr>
        <p:grpSpPr>
          <a:xfrm>
            <a:off x="-14575" y="-189285"/>
            <a:ext cx="12221815" cy="7047285"/>
            <a:chOff x="-14575" y="-39384"/>
            <a:chExt cx="12221815" cy="7047285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8F7CB30C-A365-6895-1D71-DDE02CC7CFC1}"/>
                </a:ext>
              </a:extLst>
            </p:cNvPr>
            <p:cNvGrpSpPr/>
            <p:nvPr/>
          </p:nvGrpSpPr>
          <p:grpSpPr>
            <a:xfrm>
              <a:off x="-14575" y="-39384"/>
              <a:ext cx="12221815" cy="1371600"/>
              <a:chOff x="-14575" y="-39384"/>
              <a:chExt cx="12221815" cy="1371600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C10184F1-568F-389B-9C1D-7E824FFE7E21}"/>
                  </a:ext>
                </a:extLst>
              </p:cNvPr>
              <p:cNvGrpSpPr/>
              <p:nvPr/>
            </p:nvGrpSpPr>
            <p:grpSpPr>
              <a:xfrm>
                <a:off x="-14575" y="-39384"/>
                <a:ext cx="12221815" cy="1371600"/>
                <a:chOff x="-14575" y="-39384"/>
                <a:chExt cx="12221815" cy="1371600"/>
              </a:xfrm>
            </p:grpSpPr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2AEE06A5-8EEA-D284-8793-CD6B10C5EBB5}"/>
                    </a:ext>
                  </a:extLst>
                </p:cNvPr>
                <p:cNvSpPr/>
                <p:nvPr/>
              </p:nvSpPr>
              <p:spPr>
                <a:xfrm>
                  <a:off x="0" y="-39384"/>
                  <a:ext cx="12207240" cy="1371600"/>
                </a:xfrm>
                <a:prstGeom prst="rect">
                  <a:avLst/>
                </a:prstGeom>
                <a:solidFill>
                  <a:srgbClr val="617389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40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Verdana" panose="020B0604030504040204" pitchFamily="34" charset="0"/>
                      <a:cs typeface="Times New Roman" panose="02020603050405020304" pitchFamily="18" charset="0"/>
                    </a:rPr>
                    <a:t>Crosstab Analysis</a:t>
                  </a:r>
                </a:p>
              </p:txBody>
            </p:sp>
            <p:pic>
              <p:nvPicPr>
                <p:cNvPr id="9" name="Picture 8">
                  <a:extLst>
                    <a:ext uri="{FF2B5EF4-FFF2-40B4-BE49-F238E27FC236}">
                      <a16:creationId xmlns:a16="http://schemas.microsoft.com/office/drawing/2014/main" id="{9A213FE3-55B4-84E5-2E4A-2913402A159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6881" t="20933"/>
                <a:stretch/>
              </p:blipFill>
              <p:spPr>
                <a:xfrm>
                  <a:off x="-14575" y="-39384"/>
                  <a:ext cx="3093929" cy="1368972"/>
                </a:xfrm>
                <a:prstGeom prst="rect">
                  <a:avLst/>
                </a:prstGeom>
              </p:spPr>
            </p:pic>
          </p:grpSp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0E975430-73D4-1E74-AB22-79EE93B203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313905" y="143427"/>
                <a:ext cx="731520" cy="985244"/>
              </a:xfrm>
              <a:prstGeom prst="rect">
                <a:avLst/>
              </a:prstGeom>
            </p:spPr>
          </p:pic>
        </p:grp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6A1CC020-072C-A0FC-56CD-D3636454BB9B}"/>
                </a:ext>
              </a:extLst>
            </p:cNvPr>
            <p:cNvCxnSpPr>
              <a:cxnSpLocks/>
            </p:cNvCxnSpPr>
            <p:nvPr/>
          </p:nvCxnSpPr>
          <p:spPr>
            <a:xfrm>
              <a:off x="-14575" y="7007901"/>
              <a:ext cx="12206575" cy="0"/>
            </a:xfrm>
            <a:prstGeom prst="line">
              <a:avLst/>
            </a:prstGeom>
            <a:noFill/>
            <a:ln w="76200" cap="flat" cmpd="sng" algn="ctr">
              <a:solidFill>
                <a:srgbClr val="617389"/>
              </a:solidFill>
              <a:prstDash val="solid"/>
              <a:miter lim="800000"/>
            </a:ln>
            <a:effectLst/>
          </p:spPr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F0ADC963-512D-133F-D4E8-C7F5B423BB7B}"/>
              </a:ext>
            </a:extLst>
          </p:cNvPr>
          <p:cNvSpPr txBox="1"/>
          <p:nvPr/>
        </p:nvSpPr>
        <p:spPr>
          <a:xfrm>
            <a:off x="1749082" y="3133687"/>
            <a:ext cx="20733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Feature Name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CAB9B04-0F00-81B6-BBB4-C5745C4B47F1}"/>
              </a:ext>
            </a:extLst>
          </p:cNvPr>
          <p:cNvSpPr txBox="1"/>
          <p:nvPr/>
        </p:nvSpPr>
        <p:spPr>
          <a:xfrm>
            <a:off x="4106792" y="3169781"/>
            <a:ext cx="26244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Category (mm)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21611C0-E661-FD9F-BC05-149FE5AAA743}"/>
              </a:ext>
            </a:extLst>
          </p:cNvPr>
          <p:cNvSpPr txBox="1"/>
          <p:nvPr/>
        </p:nvSpPr>
        <p:spPr>
          <a:xfrm>
            <a:off x="1749081" y="4643492"/>
            <a:ext cx="20733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RA (left and right)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4BA3107-C7A5-4689-F71A-3621385F1DDE}"/>
              </a:ext>
            </a:extLst>
          </p:cNvPr>
          <p:cNvSpPr txBox="1"/>
          <p:nvPr/>
        </p:nvSpPr>
        <p:spPr>
          <a:xfrm>
            <a:off x="4315604" y="4335869"/>
            <a:ext cx="20733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&lt;40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D0BCF0A-648A-6E69-626E-3AA9385ABBBC}"/>
              </a:ext>
            </a:extLst>
          </p:cNvPr>
          <p:cNvSpPr txBox="1"/>
          <p:nvPr/>
        </p:nvSpPr>
        <p:spPr>
          <a:xfrm>
            <a:off x="4368438" y="5138560"/>
            <a:ext cx="20733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≥40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97CB9D1-030D-8AC3-DB3D-939B07A83821}"/>
              </a:ext>
            </a:extLst>
          </p:cNvPr>
          <p:cNvSpPr txBox="1"/>
          <p:nvPr/>
        </p:nvSpPr>
        <p:spPr>
          <a:xfrm>
            <a:off x="7354044" y="2690178"/>
            <a:ext cx="20733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Arrhythmia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DFDCEA5-A361-325B-CBB5-53F4303E2677}"/>
              </a:ext>
            </a:extLst>
          </p:cNvPr>
          <p:cNvSpPr txBox="1"/>
          <p:nvPr/>
        </p:nvSpPr>
        <p:spPr>
          <a:xfrm>
            <a:off x="6542549" y="3425471"/>
            <a:ext cx="20733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Yes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711648B-345A-E273-E348-A83207E9DF4C}"/>
              </a:ext>
            </a:extLst>
          </p:cNvPr>
          <p:cNvSpPr txBox="1"/>
          <p:nvPr/>
        </p:nvSpPr>
        <p:spPr>
          <a:xfrm>
            <a:off x="8147944" y="3427193"/>
            <a:ext cx="20733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No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739BA0C-558A-FF78-D555-0E16D44D469B}"/>
              </a:ext>
            </a:extLst>
          </p:cNvPr>
          <p:cNvSpPr txBox="1"/>
          <p:nvPr/>
        </p:nvSpPr>
        <p:spPr>
          <a:xfrm>
            <a:off x="6615240" y="4355976"/>
            <a:ext cx="20733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40.30%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F58C19D-4D6B-5138-610A-65EC4B107891}"/>
              </a:ext>
            </a:extLst>
          </p:cNvPr>
          <p:cNvSpPr txBox="1"/>
          <p:nvPr/>
        </p:nvSpPr>
        <p:spPr>
          <a:xfrm>
            <a:off x="8147943" y="4359770"/>
            <a:ext cx="20733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59.70%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BCD5A8B-6260-1DB0-5FD1-02A9F6FC6A02}"/>
              </a:ext>
            </a:extLst>
          </p:cNvPr>
          <p:cNvSpPr txBox="1"/>
          <p:nvPr/>
        </p:nvSpPr>
        <p:spPr>
          <a:xfrm>
            <a:off x="8147944" y="5213842"/>
            <a:ext cx="20733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32.90%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C89B577-F246-6ADC-C5D4-D350A60B1BC0}"/>
              </a:ext>
            </a:extLst>
          </p:cNvPr>
          <p:cNvSpPr txBox="1"/>
          <p:nvPr/>
        </p:nvSpPr>
        <p:spPr>
          <a:xfrm>
            <a:off x="6615240" y="5138560"/>
            <a:ext cx="20733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67.10%</a:t>
            </a:r>
          </a:p>
        </p:txBody>
      </p:sp>
      <p:sp>
        <p:nvSpPr>
          <p:cNvPr id="39" name="Date Placeholder 38">
            <a:extLst>
              <a:ext uri="{FF2B5EF4-FFF2-40B4-BE49-F238E27FC236}">
                <a16:creationId xmlns:a16="http://schemas.microsoft.com/office/drawing/2014/main" id="{8F62A919-659E-7E07-06AA-0DC44A515A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180B6FC-E435-4691-A6D6-5015AEB7949D}" type="datetime1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2/2/2023</a:t>
            </a:fld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Slide Number Placeholder 39">
            <a:extLst>
              <a:ext uri="{FF2B5EF4-FFF2-40B4-BE49-F238E27FC236}">
                <a16:creationId xmlns:a16="http://schemas.microsoft.com/office/drawing/2014/main" id="{35D8CBDE-6550-0412-6C98-C9518CB30C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6E69268-9C8B-4EBF-A9EE-DC5DC2D48DC3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306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9293F81B-1C3B-4E9B-6C2E-68F285622FC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50297105"/>
              </p:ext>
            </p:extLst>
          </p:nvPr>
        </p:nvGraphicFramePr>
        <p:xfrm>
          <a:off x="1175426" y="1670812"/>
          <a:ext cx="9917347" cy="487620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4" name="Group 3">
            <a:extLst>
              <a:ext uri="{FF2B5EF4-FFF2-40B4-BE49-F238E27FC236}">
                <a16:creationId xmlns:a16="http://schemas.microsoft.com/office/drawing/2014/main" id="{412FD547-D330-DBC5-5945-F6A96C65B056}"/>
              </a:ext>
            </a:extLst>
          </p:cNvPr>
          <p:cNvGrpSpPr/>
          <p:nvPr/>
        </p:nvGrpSpPr>
        <p:grpSpPr>
          <a:xfrm>
            <a:off x="-14575" y="-39384"/>
            <a:ext cx="12221815" cy="6889745"/>
            <a:chOff x="-14575" y="-39384"/>
            <a:chExt cx="12221815" cy="6889745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574594B0-7A2C-8852-24CF-7300C51A9C4E}"/>
                </a:ext>
              </a:extLst>
            </p:cNvPr>
            <p:cNvGrpSpPr/>
            <p:nvPr/>
          </p:nvGrpSpPr>
          <p:grpSpPr>
            <a:xfrm>
              <a:off x="0" y="-39384"/>
              <a:ext cx="12207240" cy="1371600"/>
              <a:chOff x="0" y="-39384"/>
              <a:chExt cx="12207240" cy="1371600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C558AF86-6778-E7C6-2209-9E4BEDAF04C8}"/>
                  </a:ext>
                </a:extLst>
              </p:cNvPr>
              <p:cNvGrpSpPr/>
              <p:nvPr/>
            </p:nvGrpSpPr>
            <p:grpSpPr>
              <a:xfrm>
                <a:off x="0" y="-39384"/>
                <a:ext cx="12207240" cy="1371600"/>
                <a:chOff x="0" y="-39384"/>
                <a:chExt cx="12207240" cy="1371600"/>
              </a:xfrm>
            </p:grpSpPr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AC9A4D54-0E81-264E-3A10-AB1AEB1132ED}"/>
                    </a:ext>
                  </a:extLst>
                </p:cNvPr>
                <p:cNvSpPr/>
                <p:nvPr/>
              </p:nvSpPr>
              <p:spPr>
                <a:xfrm>
                  <a:off x="0" y="-39384"/>
                  <a:ext cx="12207240" cy="1371600"/>
                </a:xfrm>
                <a:prstGeom prst="rect">
                  <a:avLst/>
                </a:prstGeom>
                <a:solidFill>
                  <a:srgbClr val="617389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40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Verdana" panose="020B0604030504040204" pitchFamily="34" charset="0"/>
                      <a:cs typeface="Times New Roman" panose="02020603050405020304" pitchFamily="18" charset="0"/>
                    </a:rPr>
                    <a:t>Crosstab Analysis</a:t>
                  </a:r>
                </a:p>
              </p:txBody>
            </p:sp>
            <p:pic>
              <p:nvPicPr>
                <p:cNvPr id="10" name="Picture 9">
                  <a:extLst>
                    <a:ext uri="{FF2B5EF4-FFF2-40B4-BE49-F238E27FC236}">
                      <a16:creationId xmlns:a16="http://schemas.microsoft.com/office/drawing/2014/main" id="{9C905C42-E762-D1FC-26C8-7422EEDC4C1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6881" t="20933"/>
                <a:stretch/>
              </p:blipFill>
              <p:spPr>
                <a:xfrm>
                  <a:off x="0" y="-36756"/>
                  <a:ext cx="3093929" cy="1368972"/>
                </a:xfrm>
                <a:prstGeom prst="rect">
                  <a:avLst/>
                </a:prstGeom>
              </p:spPr>
            </p:pic>
          </p:grpSp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B3FE7899-B64C-A537-F0FD-4D0ECA0BC2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313905" y="143427"/>
                <a:ext cx="731520" cy="985244"/>
              </a:xfrm>
              <a:prstGeom prst="rect">
                <a:avLst/>
              </a:prstGeom>
            </p:spPr>
          </p:pic>
        </p:grp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7896A2EC-76DD-437F-6802-3DCC80399999}"/>
                </a:ext>
              </a:extLst>
            </p:cNvPr>
            <p:cNvCxnSpPr>
              <a:cxnSpLocks/>
            </p:cNvCxnSpPr>
            <p:nvPr/>
          </p:nvCxnSpPr>
          <p:spPr>
            <a:xfrm>
              <a:off x="-14575" y="6850361"/>
              <a:ext cx="12206575" cy="0"/>
            </a:xfrm>
            <a:prstGeom prst="line">
              <a:avLst/>
            </a:prstGeom>
            <a:noFill/>
            <a:ln w="76200" cap="flat" cmpd="sng" algn="ctr">
              <a:solidFill>
                <a:srgbClr val="617389"/>
              </a:solidFill>
              <a:prstDash val="solid"/>
              <a:miter lim="800000"/>
            </a:ln>
            <a:effectLst/>
          </p:spPr>
        </p:cxnSp>
      </p:grp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C2F94BAB-B54B-6ED9-B268-C1B42020FB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005EAFE-79D7-448F-8576-B26B29141154}" type="datetime1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2/2/2023</a:t>
            </a:fld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E903DC6A-5DDB-42F6-0F8E-2342FFD690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6E69268-9C8B-4EBF-A9EE-DC5DC2D48DC3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39B4E61-E347-B61E-9378-0C9979351CE1}"/>
              </a:ext>
            </a:extLst>
          </p:cNvPr>
          <p:cNvSpPr txBox="1"/>
          <p:nvPr/>
        </p:nvSpPr>
        <p:spPr>
          <a:xfrm>
            <a:off x="1470951" y="6098525"/>
            <a:ext cx="970527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Figure </a:t>
            </a:r>
            <a:r>
              <a:rPr 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: Determination of association strength</a:t>
            </a:r>
          </a:p>
        </p:txBody>
      </p:sp>
    </p:spTree>
    <p:extLst>
      <p:ext uri="{BB962C8B-B14F-4D97-AF65-F5344CB8AC3E}">
        <p14:creationId xmlns:p14="http://schemas.microsoft.com/office/powerpoint/2010/main" val="24932131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95BA21A9-DF96-65A2-5138-B608F995EDDF}"/>
              </a:ext>
            </a:extLst>
          </p:cNvPr>
          <p:cNvSpPr/>
          <p:nvPr/>
        </p:nvSpPr>
        <p:spPr>
          <a:xfrm>
            <a:off x="264643" y="2427517"/>
            <a:ext cx="2175628" cy="2810565"/>
          </a:xfrm>
          <a:prstGeom prst="roundRect">
            <a:avLst>
              <a:gd name="adj" fmla="val 3431"/>
            </a:avLst>
          </a:prstGeom>
          <a:solidFill>
            <a:srgbClr val="6F7583"/>
          </a:solidFill>
          <a:ln w="2857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UY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629B0AB-B7C3-2DD7-4E3F-2AF7F3AE293A}"/>
              </a:ext>
            </a:extLst>
          </p:cNvPr>
          <p:cNvGrpSpPr/>
          <p:nvPr/>
        </p:nvGrpSpPr>
        <p:grpSpPr>
          <a:xfrm>
            <a:off x="172653" y="3446766"/>
            <a:ext cx="2362897" cy="763581"/>
            <a:chOff x="293436" y="1937339"/>
            <a:chExt cx="2362897" cy="763581"/>
          </a:xfrm>
          <a:solidFill>
            <a:srgbClr val="6F7583"/>
          </a:solidFill>
        </p:grpSpPr>
        <p:sp>
          <p:nvSpPr>
            <p:cNvPr id="34" name="Freeform 62">
              <a:extLst>
                <a:ext uri="{FF2B5EF4-FFF2-40B4-BE49-F238E27FC236}">
                  <a16:creationId xmlns:a16="http://schemas.microsoft.com/office/drawing/2014/main" id="{BFC2A623-2AAC-8F5C-318A-5E4CD441E1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436" y="1937339"/>
              <a:ext cx="2362897" cy="763581"/>
            </a:xfrm>
            <a:custGeom>
              <a:avLst/>
              <a:gdLst>
                <a:gd name="T0" fmla="*/ 674 w 5254"/>
                <a:gd name="T1" fmla="*/ 563 h 1225"/>
                <a:gd name="T2" fmla="*/ 42 w 5254"/>
                <a:gd name="T3" fmla="*/ 92 h 1225"/>
                <a:gd name="T4" fmla="*/ 42 w 5254"/>
                <a:gd name="T5" fmla="*/ 92 h 1225"/>
                <a:gd name="T6" fmla="*/ 72 w 5254"/>
                <a:gd name="T7" fmla="*/ 0 h 1225"/>
                <a:gd name="T8" fmla="*/ 4442 w 5254"/>
                <a:gd name="T9" fmla="*/ 0 h 1225"/>
                <a:gd name="T10" fmla="*/ 4442 w 5254"/>
                <a:gd name="T11" fmla="*/ 0 h 1225"/>
                <a:gd name="T12" fmla="*/ 4472 w 5254"/>
                <a:gd name="T13" fmla="*/ 10 h 1225"/>
                <a:gd name="T14" fmla="*/ 5226 w 5254"/>
                <a:gd name="T15" fmla="*/ 563 h 1225"/>
                <a:gd name="T16" fmla="*/ 5226 w 5254"/>
                <a:gd name="T17" fmla="*/ 563 h 1225"/>
                <a:gd name="T18" fmla="*/ 5226 w 5254"/>
                <a:gd name="T19" fmla="*/ 644 h 1225"/>
                <a:gd name="T20" fmla="*/ 4472 w 5254"/>
                <a:gd name="T21" fmla="*/ 1213 h 1225"/>
                <a:gd name="T22" fmla="*/ 4472 w 5254"/>
                <a:gd name="T23" fmla="*/ 1213 h 1225"/>
                <a:gd name="T24" fmla="*/ 4441 w 5254"/>
                <a:gd name="T25" fmla="*/ 1224 h 1225"/>
                <a:gd name="T26" fmla="*/ 69 w 5254"/>
                <a:gd name="T27" fmla="*/ 1224 h 1225"/>
                <a:gd name="T28" fmla="*/ 69 w 5254"/>
                <a:gd name="T29" fmla="*/ 1224 h 1225"/>
                <a:gd name="T30" fmla="*/ 38 w 5254"/>
                <a:gd name="T31" fmla="*/ 1132 h 1225"/>
                <a:gd name="T32" fmla="*/ 674 w 5254"/>
                <a:gd name="T33" fmla="*/ 644 h 1225"/>
                <a:gd name="T34" fmla="*/ 674 w 5254"/>
                <a:gd name="T35" fmla="*/ 644 h 1225"/>
                <a:gd name="T36" fmla="*/ 674 w 5254"/>
                <a:gd name="T37" fmla="*/ 563 h 1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254" h="1225">
                  <a:moveTo>
                    <a:pt x="674" y="563"/>
                  </a:moveTo>
                  <a:lnTo>
                    <a:pt x="42" y="92"/>
                  </a:lnTo>
                  <a:lnTo>
                    <a:pt x="42" y="92"/>
                  </a:lnTo>
                  <a:cubicBezTo>
                    <a:pt x="3" y="63"/>
                    <a:pt x="24" y="0"/>
                    <a:pt x="72" y="0"/>
                  </a:cubicBezTo>
                  <a:lnTo>
                    <a:pt x="4442" y="0"/>
                  </a:lnTo>
                  <a:lnTo>
                    <a:pt x="4442" y="0"/>
                  </a:lnTo>
                  <a:cubicBezTo>
                    <a:pt x="4453" y="0"/>
                    <a:pt x="4463" y="3"/>
                    <a:pt x="4472" y="10"/>
                  </a:cubicBezTo>
                  <a:lnTo>
                    <a:pt x="5226" y="563"/>
                  </a:lnTo>
                  <a:lnTo>
                    <a:pt x="5226" y="563"/>
                  </a:lnTo>
                  <a:cubicBezTo>
                    <a:pt x="5253" y="583"/>
                    <a:pt x="5253" y="624"/>
                    <a:pt x="5226" y="644"/>
                  </a:cubicBezTo>
                  <a:lnTo>
                    <a:pt x="4472" y="1213"/>
                  </a:lnTo>
                  <a:lnTo>
                    <a:pt x="4472" y="1213"/>
                  </a:lnTo>
                  <a:cubicBezTo>
                    <a:pt x="4463" y="1220"/>
                    <a:pt x="4452" y="1224"/>
                    <a:pt x="4441" y="1224"/>
                  </a:cubicBezTo>
                  <a:lnTo>
                    <a:pt x="69" y="1224"/>
                  </a:lnTo>
                  <a:lnTo>
                    <a:pt x="69" y="1224"/>
                  </a:lnTo>
                  <a:cubicBezTo>
                    <a:pt x="20" y="1224"/>
                    <a:pt x="0" y="1162"/>
                    <a:pt x="38" y="1132"/>
                  </a:cubicBezTo>
                  <a:lnTo>
                    <a:pt x="674" y="644"/>
                  </a:lnTo>
                  <a:lnTo>
                    <a:pt x="674" y="644"/>
                  </a:lnTo>
                  <a:cubicBezTo>
                    <a:pt x="701" y="624"/>
                    <a:pt x="701" y="583"/>
                    <a:pt x="674" y="563"/>
                  </a:cubicBezTo>
                </a:path>
              </a:pathLst>
            </a:custGeom>
            <a:grpFill/>
            <a:ln>
              <a:noFill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  <a:scene3d>
              <a:camera prst="perspectiveFront"/>
              <a:lightRig rig="threePt" dir="t"/>
            </a:scene3d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B6E163C0-2634-422E-6040-C7729F8D6078}"/>
                </a:ext>
              </a:extLst>
            </p:cNvPr>
            <p:cNvSpPr txBox="1"/>
            <p:nvPr/>
          </p:nvSpPr>
          <p:spPr>
            <a:xfrm>
              <a:off x="533489" y="2094137"/>
              <a:ext cx="1872371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Verdana" panose="020B0604030504040204" pitchFamily="34" charset="0"/>
                  <a:cs typeface="Times New Roman" panose="02020603050405020304" pitchFamily="18" charset="0"/>
                </a:rPr>
                <a:t>Introduction</a:t>
              </a:r>
            </a:p>
          </p:txBody>
        </p:sp>
      </p:grpSp>
      <p:sp>
        <p:nvSpPr>
          <p:cNvPr id="110" name="Rectangle: Rounded Corners 109">
            <a:extLst>
              <a:ext uri="{FF2B5EF4-FFF2-40B4-BE49-F238E27FC236}">
                <a16:creationId xmlns:a16="http://schemas.microsoft.com/office/drawing/2014/main" id="{9083BAD5-BFF0-D945-05CA-852392919E68}"/>
              </a:ext>
            </a:extLst>
          </p:cNvPr>
          <p:cNvSpPr/>
          <p:nvPr/>
        </p:nvSpPr>
        <p:spPr>
          <a:xfrm>
            <a:off x="2644191" y="2453718"/>
            <a:ext cx="2186605" cy="2810565"/>
          </a:xfrm>
          <a:prstGeom prst="roundRect">
            <a:avLst>
              <a:gd name="adj" fmla="val 3431"/>
            </a:avLst>
          </a:prstGeom>
          <a:solidFill>
            <a:srgbClr val="828A97"/>
          </a:solidFill>
          <a:ln w="2857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UY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B33894D-3C2F-B771-60B1-5DF7A96CD9D8}"/>
              </a:ext>
            </a:extLst>
          </p:cNvPr>
          <p:cNvGrpSpPr/>
          <p:nvPr/>
        </p:nvGrpSpPr>
        <p:grpSpPr>
          <a:xfrm>
            <a:off x="2548912" y="3455894"/>
            <a:ext cx="2362897" cy="763581"/>
            <a:chOff x="2615879" y="1937339"/>
            <a:chExt cx="2362897" cy="763581"/>
          </a:xfrm>
          <a:solidFill>
            <a:srgbClr val="828A97"/>
          </a:solidFill>
        </p:grpSpPr>
        <p:sp>
          <p:nvSpPr>
            <p:cNvPr id="111" name="Freeform 62">
              <a:extLst>
                <a:ext uri="{FF2B5EF4-FFF2-40B4-BE49-F238E27FC236}">
                  <a16:creationId xmlns:a16="http://schemas.microsoft.com/office/drawing/2014/main" id="{FEA21DC1-7767-7BC1-701A-1AB24AF06B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15879" y="1937339"/>
              <a:ext cx="2362897" cy="763581"/>
            </a:xfrm>
            <a:custGeom>
              <a:avLst/>
              <a:gdLst>
                <a:gd name="T0" fmla="*/ 674 w 5254"/>
                <a:gd name="T1" fmla="*/ 563 h 1225"/>
                <a:gd name="T2" fmla="*/ 42 w 5254"/>
                <a:gd name="T3" fmla="*/ 92 h 1225"/>
                <a:gd name="T4" fmla="*/ 42 w 5254"/>
                <a:gd name="T5" fmla="*/ 92 h 1225"/>
                <a:gd name="T6" fmla="*/ 72 w 5254"/>
                <a:gd name="T7" fmla="*/ 0 h 1225"/>
                <a:gd name="T8" fmla="*/ 4442 w 5254"/>
                <a:gd name="T9" fmla="*/ 0 h 1225"/>
                <a:gd name="T10" fmla="*/ 4442 w 5254"/>
                <a:gd name="T11" fmla="*/ 0 h 1225"/>
                <a:gd name="T12" fmla="*/ 4472 w 5254"/>
                <a:gd name="T13" fmla="*/ 10 h 1225"/>
                <a:gd name="T14" fmla="*/ 5226 w 5254"/>
                <a:gd name="T15" fmla="*/ 563 h 1225"/>
                <a:gd name="T16" fmla="*/ 5226 w 5254"/>
                <a:gd name="T17" fmla="*/ 563 h 1225"/>
                <a:gd name="T18" fmla="*/ 5226 w 5254"/>
                <a:gd name="T19" fmla="*/ 644 h 1225"/>
                <a:gd name="T20" fmla="*/ 4472 w 5254"/>
                <a:gd name="T21" fmla="*/ 1213 h 1225"/>
                <a:gd name="T22" fmla="*/ 4472 w 5254"/>
                <a:gd name="T23" fmla="*/ 1213 h 1225"/>
                <a:gd name="T24" fmla="*/ 4441 w 5254"/>
                <a:gd name="T25" fmla="*/ 1224 h 1225"/>
                <a:gd name="T26" fmla="*/ 69 w 5254"/>
                <a:gd name="T27" fmla="*/ 1224 h 1225"/>
                <a:gd name="T28" fmla="*/ 69 w 5254"/>
                <a:gd name="T29" fmla="*/ 1224 h 1225"/>
                <a:gd name="T30" fmla="*/ 38 w 5254"/>
                <a:gd name="T31" fmla="*/ 1132 h 1225"/>
                <a:gd name="T32" fmla="*/ 674 w 5254"/>
                <a:gd name="T33" fmla="*/ 644 h 1225"/>
                <a:gd name="T34" fmla="*/ 674 w 5254"/>
                <a:gd name="T35" fmla="*/ 644 h 1225"/>
                <a:gd name="T36" fmla="*/ 674 w 5254"/>
                <a:gd name="T37" fmla="*/ 563 h 1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254" h="1225">
                  <a:moveTo>
                    <a:pt x="674" y="563"/>
                  </a:moveTo>
                  <a:lnTo>
                    <a:pt x="42" y="92"/>
                  </a:lnTo>
                  <a:lnTo>
                    <a:pt x="42" y="92"/>
                  </a:lnTo>
                  <a:cubicBezTo>
                    <a:pt x="3" y="63"/>
                    <a:pt x="24" y="0"/>
                    <a:pt x="72" y="0"/>
                  </a:cubicBezTo>
                  <a:lnTo>
                    <a:pt x="4442" y="0"/>
                  </a:lnTo>
                  <a:lnTo>
                    <a:pt x="4442" y="0"/>
                  </a:lnTo>
                  <a:cubicBezTo>
                    <a:pt x="4453" y="0"/>
                    <a:pt x="4463" y="3"/>
                    <a:pt x="4472" y="10"/>
                  </a:cubicBezTo>
                  <a:lnTo>
                    <a:pt x="5226" y="563"/>
                  </a:lnTo>
                  <a:lnTo>
                    <a:pt x="5226" y="563"/>
                  </a:lnTo>
                  <a:cubicBezTo>
                    <a:pt x="5253" y="583"/>
                    <a:pt x="5253" y="624"/>
                    <a:pt x="5226" y="644"/>
                  </a:cubicBezTo>
                  <a:lnTo>
                    <a:pt x="4472" y="1213"/>
                  </a:lnTo>
                  <a:lnTo>
                    <a:pt x="4472" y="1213"/>
                  </a:lnTo>
                  <a:cubicBezTo>
                    <a:pt x="4463" y="1220"/>
                    <a:pt x="4452" y="1224"/>
                    <a:pt x="4441" y="1224"/>
                  </a:cubicBezTo>
                  <a:lnTo>
                    <a:pt x="69" y="1224"/>
                  </a:lnTo>
                  <a:lnTo>
                    <a:pt x="69" y="1224"/>
                  </a:lnTo>
                  <a:cubicBezTo>
                    <a:pt x="20" y="1224"/>
                    <a:pt x="0" y="1162"/>
                    <a:pt x="38" y="1132"/>
                  </a:cubicBezTo>
                  <a:lnTo>
                    <a:pt x="674" y="644"/>
                  </a:lnTo>
                  <a:lnTo>
                    <a:pt x="674" y="644"/>
                  </a:lnTo>
                  <a:cubicBezTo>
                    <a:pt x="701" y="624"/>
                    <a:pt x="701" y="583"/>
                    <a:pt x="674" y="563"/>
                  </a:cubicBezTo>
                </a:path>
              </a:pathLst>
            </a:custGeom>
            <a:grpFill/>
            <a:ln>
              <a:noFill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  <a:scene3d>
              <a:camera prst="perspectiveFront"/>
              <a:lightRig rig="threePt" dir="t"/>
            </a:scene3d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04F8B212-820D-C4E5-7F8D-2033A89DEF2C}"/>
                </a:ext>
              </a:extLst>
            </p:cNvPr>
            <p:cNvSpPr txBox="1"/>
            <p:nvPr/>
          </p:nvSpPr>
          <p:spPr>
            <a:xfrm>
              <a:off x="2839374" y="1940250"/>
              <a:ext cx="1872371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Verdana" panose="020B0604030504040204" pitchFamily="34" charset="0"/>
                  <a:cs typeface="Times New Roman" panose="02020603050405020304" pitchFamily="18" charset="0"/>
                </a:rPr>
                <a:t>Literature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Verdana" panose="020B0604030504040204" pitchFamily="34" charset="0"/>
                  <a:cs typeface="Times New Roman" panose="02020603050405020304" pitchFamily="18" charset="0"/>
                </a:rPr>
                <a:t>Review</a:t>
              </a:r>
            </a:p>
          </p:txBody>
        </p:sp>
      </p:grpSp>
      <p:sp>
        <p:nvSpPr>
          <p:cNvPr id="121" name="Rectangle: Rounded Corners 120">
            <a:extLst>
              <a:ext uri="{FF2B5EF4-FFF2-40B4-BE49-F238E27FC236}">
                <a16:creationId xmlns:a16="http://schemas.microsoft.com/office/drawing/2014/main" id="{86FC067F-9028-C759-6F65-DC1C0482E40E}"/>
              </a:ext>
            </a:extLst>
          </p:cNvPr>
          <p:cNvSpPr/>
          <p:nvPr/>
        </p:nvSpPr>
        <p:spPr>
          <a:xfrm>
            <a:off x="4990806" y="2479918"/>
            <a:ext cx="2186605" cy="2784365"/>
          </a:xfrm>
          <a:prstGeom prst="roundRect">
            <a:avLst>
              <a:gd name="adj" fmla="val 3431"/>
            </a:avLst>
          </a:prstGeom>
          <a:solidFill>
            <a:srgbClr val="A1AABB"/>
          </a:solidFill>
          <a:ln w="2857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UY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C26FD15-3780-B338-823C-35D53F34B5D2}"/>
              </a:ext>
            </a:extLst>
          </p:cNvPr>
          <p:cNvGrpSpPr/>
          <p:nvPr/>
        </p:nvGrpSpPr>
        <p:grpSpPr>
          <a:xfrm>
            <a:off x="4882504" y="3455894"/>
            <a:ext cx="2362897" cy="763581"/>
            <a:chOff x="4968873" y="2924252"/>
            <a:chExt cx="2362897" cy="763581"/>
          </a:xfrm>
          <a:solidFill>
            <a:srgbClr val="A1AABB"/>
          </a:solidFill>
        </p:grpSpPr>
        <p:sp>
          <p:nvSpPr>
            <p:cNvPr id="122" name="Freeform 62">
              <a:extLst>
                <a:ext uri="{FF2B5EF4-FFF2-40B4-BE49-F238E27FC236}">
                  <a16:creationId xmlns:a16="http://schemas.microsoft.com/office/drawing/2014/main" id="{22B18E1E-9934-C08F-80E3-49364EDB35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8873" y="2924252"/>
              <a:ext cx="2362897" cy="763581"/>
            </a:xfrm>
            <a:custGeom>
              <a:avLst/>
              <a:gdLst>
                <a:gd name="T0" fmla="*/ 674 w 5254"/>
                <a:gd name="T1" fmla="*/ 563 h 1225"/>
                <a:gd name="T2" fmla="*/ 42 w 5254"/>
                <a:gd name="T3" fmla="*/ 92 h 1225"/>
                <a:gd name="T4" fmla="*/ 42 w 5254"/>
                <a:gd name="T5" fmla="*/ 92 h 1225"/>
                <a:gd name="T6" fmla="*/ 72 w 5254"/>
                <a:gd name="T7" fmla="*/ 0 h 1225"/>
                <a:gd name="T8" fmla="*/ 4442 w 5254"/>
                <a:gd name="T9" fmla="*/ 0 h 1225"/>
                <a:gd name="T10" fmla="*/ 4442 w 5254"/>
                <a:gd name="T11" fmla="*/ 0 h 1225"/>
                <a:gd name="T12" fmla="*/ 4472 w 5254"/>
                <a:gd name="T13" fmla="*/ 10 h 1225"/>
                <a:gd name="T14" fmla="*/ 5226 w 5254"/>
                <a:gd name="T15" fmla="*/ 563 h 1225"/>
                <a:gd name="T16" fmla="*/ 5226 w 5254"/>
                <a:gd name="T17" fmla="*/ 563 h 1225"/>
                <a:gd name="T18" fmla="*/ 5226 w 5254"/>
                <a:gd name="T19" fmla="*/ 644 h 1225"/>
                <a:gd name="T20" fmla="*/ 4472 w 5254"/>
                <a:gd name="T21" fmla="*/ 1213 h 1225"/>
                <a:gd name="T22" fmla="*/ 4472 w 5254"/>
                <a:gd name="T23" fmla="*/ 1213 h 1225"/>
                <a:gd name="T24" fmla="*/ 4441 w 5254"/>
                <a:gd name="T25" fmla="*/ 1224 h 1225"/>
                <a:gd name="T26" fmla="*/ 69 w 5254"/>
                <a:gd name="T27" fmla="*/ 1224 h 1225"/>
                <a:gd name="T28" fmla="*/ 69 w 5254"/>
                <a:gd name="T29" fmla="*/ 1224 h 1225"/>
                <a:gd name="T30" fmla="*/ 38 w 5254"/>
                <a:gd name="T31" fmla="*/ 1132 h 1225"/>
                <a:gd name="T32" fmla="*/ 674 w 5254"/>
                <a:gd name="T33" fmla="*/ 644 h 1225"/>
                <a:gd name="T34" fmla="*/ 674 w 5254"/>
                <a:gd name="T35" fmla="*/ 644 h 1225"/>
                <a:gd name="T36" fmla="*/ 674 w 5254"/>
                <a:gd name="T37" fmla="*/ 563 h 1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254" h="1225">
                  <a:moveTo>
                    <a:pt x="674" y="563"/>
                  </a:moveTo>
                  <a:lnTo>
                    <a:pt x="42" y="92"/>
                  </a:lnTo>
                  <a:lnTo>
                    <a:pt x="42" y="92"/>
                  </a:lnTo>
                  <a:cubicBezTo>
                    <a:pt x="3" y="63"/>
                    <a:pt x="24" y="0"/>
                    <a:pt x="72" y="0"/>
                  </a:cubicBezTo>
                  <a:lnTo>
                    <a:pt x="4442" y="0"/>
                  </a:lnTo>
                  <a:lnTo>
                    <a:pt x="4442" y="0"/>
                  </a:lnTo>
                  <a:cubicBezTo>
                    <a:pt x="4453" y="0"/>
                    <a:pt x="4463" y="3"/>
                    <a:pt x="4472" y="10"/>
                  </a:cubicBezTo>
                  <a:lnTo>
                    <a:pt x="5226" y="563"/>
                  </a:lnTo>
                  <a:lnTo>
                    <a:pt x="5226" y="563"/>
                  </a:lnTo>
                  <a:cubicBezTo>
                    <a:pt x="5253" y="583"/>
                    <a:pt x="5253" y="624"/>
                    <a:pt x="5226" y="644"/>
                  </a:cubicBezTo>
                  <a:lnTo>
                    <a:pt x="4472" y="1213"/>
                  </a:lnTo>
                  <a:lnTo>
                    <a:pt x="4472" y="1213"/>
                  </a:lnTo>
                  <a:cubicBezTo>
                    <a:pt x="4463" y="1220"/>
                    <a:pt x="4452" y="1224"/>
                    <a:pt x="4441" y="1224"/>
                  </a:cubicBezTo>
                  <a:lnTo>
                    <a:pt x="69" y="1224"/>
                  </a:lnTo>
                  <a:lnTo>
                    <a:pt x="69" y="1224"/>
                  </a:lnTo>
                  <a:cubicBezTo>
                    <a:pt x="20" y="1224"/>
                    <a:pt x="0" y="1162"/>
                    <a:pt x="38" y="1132"/>
                  </a:cubicBezTo>
                  <a:lnTo>
                    <a:pt x="674" y="644"/>
                  </a:lnTo>
                  <a:lnTo>
                    <a:pt x="674" y="644"/>
                  </a:lnTo>
                  <a:cubicBezTo>
                    <a:pt x="701" y="624"/>
                    <a:pt x="701" y="583"/>
                    <a:pt x="674" y="563"/>
                  </a:cubicBezTo>
                </a:path>
              </a:pathLst>
            </a:custGeom>
            <a:grpFill/>
            <a:ln>
              <a:noFill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  <a:scene3d>
              <a:camera prst="perspectiveFront"/>
              <a:lightRig rig="threePt" dir="t"/>
            </a:scene3d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602B4A32-85B8-BF4F-3C9D-75AA9D02CA3F}"/>
                </a:ext>
              </a:extLst>
            </p:cNvPr>
            <p:cNvSpPr txBox="1"/>
            <p:nvPr/>
          </p:nvSpPr>
          <p:spPr>
            <a:xfrm>
              <a:off x="5188552" y="2927163"/>
              <a:ext cx="1872371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Verdana" panose="020B0604030504040204" pitchFamily="34" charset="0"/>
                  <a:cs typeface="Times New Roman" panose="02020603050405020304" pitchFamily="18" charset="0"/>
                </a:rPr>
                <a:t>Materials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Verdana" panose="020B0604030504040204" pitchFamily="34" charset="0"/>
                  <a:cs typeface="Times New Roman" panose="02020603050405020304" pitchFamily="18" charset="0"/>
                </a:rPr>
                <a:t>and Method</a:t>
              </a:r>
            </a:p>
          </p:txBody>
        </p:sp>
      </p:grpSp>
      <p:sp>
        <p:nvSpPr>
          <p:cNvPr id="132" name="Rectangle: Rounded Corners 131">
            <a:extLst>
              <a:ext uri="{FF2B5EF4-FFF2-40B4-BE49-F238E27FC236}">
                <a16:creationId xmlns:a16="http://schemas.microsoft.com/office/drawing/2014/main" id="{FDFFCECE-0123-CC9F-FFA2-905FE4AC56D6}"/>
              </a:ext>
            </a:extLst>
          </p:cNvPr>
          <p:cNvSpPr/>
          <p:nvPr/>
        </p:nvSpPr>
        <p:spPr>
          <a:xfrm>
            <a:off x="7353703" y="2427517"/>
            <a:ext cx="2186605" cy="2810566"/>
          </a:xfrm>
          <a:prstGeom prst="roundRect">
            <a:avLst>
              <a:gd name="adj" fmla="val 3431"/>
            </a:avLst>
          </a:prstGeom>
          <a:solidFill>
            <a:srgbClr val="637986"/>
          </a:solidFill>
          <a:ln w="2857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UY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5155E28-E6B4-048F-765C-49A9058964FF}"/>
              </a:ext>
            </a:extLst>
          </p:cNvPr>
          <p:cNvGrpSpPr/>
          <p:nvPr/>
        </p:nvGrpSpPr>
        <p:grpSpPr>
          <a:xfrm>
            <a:off x="7313391" y="3455894"/>
            <a:ext cx="2362897" cy="763581"/>
            <a:chOff x="7260765" y="1937339"/>
            <a:chExt cx="2362897" cy="763581"/>
          </a:xfrm>
          <a:solidFill>
            <a:srgbClr val="637986"/>
          </a:solidFill>
        </p:grpSpPr>
        <p:sp>
          <p:nvSpPr>
            <p:cNvPr id="133" name="Freeform 62">
              <a:extLst>
                <a:ext uri="{FF2B5EF4-FFF2-40B4-BE49-F238E27FC236}">
                  <a16:creationId xmlns:a16="http://schemas.microsoft.com/office/drawing/2014/main" id="{0EE4120E-6830-2594-37FA-A6AA0893A5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60765" y="1937339"/>
              <a:ext cx="2362897" cy="763581"/>
            </a:xfrm>
            <a:custGeom>
              <a:avLst/>
              <a:gdLst>
                <a:gd name="T0" fmla="*/ 674 w 5254"/>
                <a:gd name="T1" fmla="*/ 563 h 1225"/>
                <a:gd name="T2" fmla="*/ 42 w 5254"/>
                <a:gd name="T3" fmla="*/ 92 h 1225"/>
                <a:gd name="T4" fmla="*/ 42 w 5254"/>
                <a:gd name="T5" fmla="*/ 92 h 1225"/>
                <a:gd name="T6" fmla="*/ 72 w 5254"/>
                <a:gd name="T7" fmla="*/ 0 h 1225"/>
                <a:gd name="T8" fmla="*/ 4442 w 5254"/>
                <a:gd name="T9" fmla="*/ 0 h 1225"/>
                <a:gd name="T10" fmla="*/ 4442 w 5254"/>
                <a:gd name="T11" fmla="*/ 0 h 1225"/>
                <a:gd name="T12" fmla="*/ 4472 w 5254"/>
                <a:gd name="T13" fmla="*/ 10 h 1225"/>
                <a:gd name="T14" fmla="*/ 5226 w 5254"/>
                <a:gd name="T15" fmla="*/ 563 h 1225"/>
                <a:gd name="T16" fmla="*/ 5226 w 5254"/>
                <a:gd name="T17" fmla="*/ 563 h 1225"/>
                <a:gd name="T18" fmla="*/ 5226 w 5254"/>
                <a:gd name="T19" fmla="*/ 644 h 1225"/>
                <a:gd name="T20" fmla="*/ 4472 w 5254"/>
                <a:gd name="T21" fmla="*/ 1213 h 1225"/>
                <a:gd name="T22" fmla="*/ 4472 w 5254"/>
                <a:gd name="T23" fmla="*/ 1213 h 1225"/>
                <a:gd name="T24" fmla="*/ 4441 w 5254"/>
                <a:gd name="T25" fmla="*/ 1224 h 1225"/>
                <a:gd name="T26" fmla="*/ 69 w 5254"/>
                <a:gd name="T27" fmla="*/ 1224 h 1225"/>
                <a:gd name="T28" fmla="*/ 69 w 5254"/>
                <a:gd name="T29" fmla="*/ 1224 h 1225"/>
                <a:gd name="T30" fmla="*/ 38 w 5254"/>
                <a:gd name="T31" fmla="*/ 1132 h 1225"/>
                <a:gd name="T32" fmla="*/ 674 w 5254"/>
                <a:gd name="T33" fmla="*/ 644 h 1225"/>
                <a:gd name="T34" fmla="*/ 674 w 5254"/>
                <a:gd name="T35" fmla="*/ 644 h 1225"/>
                <a:gd name="T36" fmla="*/ 674 w 5254"/>
                <a:gd name="T37" fmla="*/ 563 h 1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254" h="1225">
                  <a:moveTo>
                    <a:pt x="674" y="563"/>
                  </a:moveTo>
                  <a:lnTo>
                    <a:pt x="42" y="92"/>
                  </a:lnTo>
                  <a:lnTo>
                    <a:pt x="42" y="92"/>
                  </a:lnTo>
                  <a:cubicBezTo>
                    <a:pt x="3" y="63"/>
                    <a:pt x="24" y="0"/>
                    <a:pt x="72" y="0"/>
                  </a:cubicBezTo>
                  <a:lnTo>
                    <a:pt x="4442" y="0"/>
                  </a:lnTo>
                  <a:lnTo>
                    <a:pt x="4442" y="0"/>
                  </a:lnTo>
                  <a:cubicBezTo>
                    <a:pt x="4453" y="0"/>
                    <a:pt x="4463" y="3"/>
                    <a:pt x="4472" y="10"/>
                  </a:cubicBezTo>
                  <a:lnTo>
                    <a:pt x="5226" y="563"/>
                  </a:lnTo>
                  <a:lnTo>
                    <a:pt x="5226" y="563"/>
                  </a:lnTo>
                  <a:cubicBezTo>
                    <a:pt x="5253" y="583"/>
                    <a:pt x="5253" y="624"/>
                    <a:pt x="5226" y="644"/>
                  </a:cubicBezTo>
                  <a:lnTo>
                    <a:pt x="4472" y="1213"/>
                  </a:lnTo>
                  <a:lnTo>
                    <a:pt x="4472" y="1213"/>
                  </a:lnTo>
                  <a:cubicBezTo>
                    <a:pt x="4463" y="1220"/>
                    <a:pt x="4452" y="1224"/>
                    <a:pt x="4441" y="1224"/>
                  </a:cubicBezTo>
                  <a:lnTo>
                    <a:pt x="69" y="1224"/>
                  </a:lnTo>
                  <a:lnTo>
                    <a:pt x="69" y="1224"/>
                  </a:lnTo>
                  <a:cubicBezTo>
                    <a:pt x="20" y="1224"/>
                    <a:pt x="0" y="1162"/>
                    <a:pt x="38" y="1132"/>
                  </a:cubicBezTo>
                  <a:lnTo>
                    <a:pt x="674" y="644"/>
                  </a:lnTo>
                  <a:lnTo>
                    <a:pt x="674" y="644"/>
                  </a:lnTo>
                  <a:cubicBezTo>
                    <a:pt x="701" y="624"/>
                    <a:pt x="701" y="583"/>
                    <a:pt x="674" y="563"/>
                  </a:cubicBezTo>
                </a:path>
              </a:pathLst>
            </a:custGeom>
            <a:grpFill/>
            <a:ln>
              <a:noFill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  <a:scene3d>
              <a:camera prst="perspectiveFront"/>
              <a:lightRig rig="threePt" dir="t"/>
            </a:scene3d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422C16A3-CBAC-BDB9-F427-E78C3F712349}"/>
                </a:ext>
              </a:extLst>
            </p:cNvPr>
            <p:cNvSpPr txBox="1"/>
            <p:nvPr/>
          </p:nvSpPr>
          <p:spPr>
            <a:xfrm>
              <a:off x="7490075" y="1940250"/>
              <a:ext cx="1872371" cy="70788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Verdana" panose="020B0604030504040204" pitchFamily="34" charset="0"/>
                  <a:cs typeface="Times New Roman" panose="02020603050405020304" pitchFamily="18" charset="0"/>
                </a:rPr>
                <a:t>Results and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Verdana" panose="020B0604030504040204" pitchFamily="34" charset="0"/>
                  <a:cs typeface="Times New Roman" panose="02020603050405020304" pitchFamily="18" charset="0"/>
                </a:rPr>
                <a:t>Discussion</a:t>
              </a:r>
            </a:p>
          </p:txBody>
        </p:sp>
      </p:grpSp>
      <p:sp>
        <p:nvSpPr>
          <p:cNvPr id="153" name="Rectangle: Rounded Corners 152">
            <a:extLst>
              <a:ext uri="{FF2B5EF4-FFF2-40B4-BE49-F238E27FC236}">
                <a16:creationId xmlns:a16="http://schemas.microsoft.com/office/drawing/2014/main" id="{536B3BE1-8E85-AA2D-D289-A0E9003A2A1F}"/>
              </a:ext>
            </a:extLst>
          </p:cNvPr>
          <p:cNvSpPr/>
          <p:nvPr/>
        </p:nvSpPr>
        <p:spPr>
          <a:xfrm>
            <a:off x="9708516" y="2427517"/>
            <a:ext cx="2186605" cy="2836766"/>
          </a:xfrm>
          <a:prstGeom prst="roundRect">
            <a:avLst>
              <a:gd name="adj" fmla="val 3431"/>
            </a:avLst>
          </a:prstGeom>
          <a:solidFill>
            <a:srgbClr val="8590A4"/>
          </a:solidFill>
          <a:ln w="2857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UY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4FD5E38-A2C7-8A63-BADD-C5C7E3DEA2C9}"/>
              </a:ext>
            </a:extLst>
          </p:cNvPr>
          <p:cNvGrpSpPr/>
          <p:nvPr/>
        </p:nvGrpSpPr>
        <p:grpSpPr>
          <a:xfrm>
            <a:off x="9656450" y="3455894"/>
            <a:ext cx="2362897" cy="763581"/>
            <a:chOff x="9583209" y="1937339"/>
            <a:chExt cx="2362897" cy="763581"/>
          </a:xfrm>
          <a:solidFill>
            <a:srgbClr val="8590A4"/>
          </a:solidFill>
        </p:grpSpPr>
        <p:sp>
          <p:nvSpPr>
            <p:cNvPr id="154" name="Freeform 62">
              <a:extLst>
                <a:ext uri="{FF2B5EF4-FFF2-40B4-BE49-F238E27FC236}">
                  <a16:creationId xmlns:a16="http://schemas.microsoft.com/office/drawing/2014/main" id="{F2248090-4E2E-422B-7418-C4E731777D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83209" y="1937339"/>
              <a:ext cx="2362897" cy="763581"/>
            </a:xfrm>
            <a:custGeom>
              <a:avLst/>
              <a:gdLst>
                <a:gd name="T0" fmla="*/ 674 w 5254"/>
                <a:gd name="T1" fmla="*/ 563 h 1225"/>
                <a:gd name="T2" fmla="*/ 42 w 5254"/>
                <a:gd name="T3" fmla="*/ 92 h 1225"/>
                <a:gd name="T4" fmla="*/ 42 w 5254"/>
                <a:gd name="T5" fmla="*/ 92 h 1225"/>
                <a:gd name="T6" fmla="*/ 72 w 5254"/>
                <a:gd name="T7" fmla="*/ 0 h 1225"/>
                <a:gd name="T8" fmla="*/ 4442 w 5254"/>
                <a:gd name="T9" fmla="*/ 0 h 1225"/>
                <a:gd name="T10" fmla="*/ 4442 w 5254"/>
                <a:gd name="T11" fmla="*/ 0 h 1225"/>
                <a:gd name="T12" fmla="*/ 4472 w 5254"/>
                <a:gd name="T13" fmla="*/ 10 h 1225"/>
                <a:gd name="T14" fmla="*/ 5226 w 5254"/>
                <a:gd name="T15" fmla="*/ 563 h 1225"/>
                <a:gd name="T16" fmla="*/ 5226 w 5254"/>
                <a:gd name="T17" fmla="*/ 563 h 1225"/>
                <a:gd name="T18" fmla="*/ 5226 w 5254"/>
                <a:gd name="T19" fmla="*/ 644 h 1225"/>
                <a:gd name="T20" fmla="*/ 4472 w 5254"/>
                <a:gd name="T21" fmla="*/ 1213 h 1225"/>
                <a:gd name="T22" fmla="*/ 4472 w 5254"/>
                <a:gd name="T23" fmla="*/ 1213 h 1225"/>
                <a:gd name="T24" fmla="*/ 4441 w 5254"/>
                <a:gd name="T25" fmla="*/ 1224 h 1225"/>
                <a:gd name="T26" fmla="*/ 69 w 5254"/>
                <a:gd name="T27" fmla="*/ 1224 h 1225"/>
                <a:gd name="T28" fmla="*/ 69 w 5254"/>
                <a:gd name="T29" fmla="*/ 1224 h 1225"/>
                <a:gd name="T30" fmla="*/ 38 w 5254"/>
                <a:gd name="T31" fmla="*/ 1132 h 1225"/>
                <a:gd name="T32" fmla="*/ 674 w 5254"/>
                <a:gd name="T33" fmla="*/ 644 h 1225"/>
                <a:gd name="T34" fmla="*/ 674 w 5254"/>
                <a:gd name="T35" fmla="*/ 644 h 1225"/>
                <a:gd name="T36" fmla="*/ 674 w 5254"/>
                <a:gd name="T37" fmla="*/ 563 h 1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254" h="1225">
                  <a:moveTo>
                    <a:pt x="674" y="563"/>
                  </a:moveTo>
                  <a:lnTo>
                    <a:pt x="42" y="92"/>
                  </a:lnTo>
                  <a:lnTo>
                    <a:pt x="42" y="92"/>
                  </a:lnTo>
                  <a:cubicBezTo>
                    <a:pt x="3" y="63"/>
                    <a:pt x="24" y="0"/>
                    <a:pt x="72" y="0"/>
                  </a:cubicBezTo>
                  <a:lnTo>
                    <a:pt x="4442" y="0"/>
                  </a:lnTo>
                  <a:lnTo>
                    <a:pt x="4442" y="0"/>
                  </a:lnTo>
                  <a:cubicBezTo>
                    <a:pt x="4453" y="0"/>
                    <a:pt x="4463" y="3"/>
                    <a:pt x="4472" y="10"/>
                  </a:cubicBezTo>
                  <a:lnTo>
                    <a:pt x="5226" y="563"/>
                  </a:lnTo>
                  <a:lnTo>
                    <a:pt x="5226" y="563"/>
                  </a:lnTo>
                  <a:cubicBezTo>
                    <a:pt x="5253" y="583"/>
                    <a:pt x="5253" y="624"/>
                    <a:pt x="5226" y="644"/>
                  </a:cubicBezTo>
                  <a:lnTo>
                    <a:pt x="4472" y="1213"/>
                  </a:lnTo>
                  <a:lnTo>
                    <a:pt x="4472" y="1213"/>
                  </a:lnTo>
                  <a:cubicBezTo>
                    <a:pt x="4463" y="1220"/>
                    <a:pt x="4452" y="1224"/>
                    <a:pt x="4441" y="1224"/>
                  </a:cubicBezTo>
                  <a:lnTo>
                    <a:pt x="69" y="1224"/>
                  </a:lnTo>
                  <a:lnTo>
                    <a:pt x="69" y="1224"/>
                  </a:lnTo>
                  <a:cubicBezTo>
                    <a:pt x="20" y="1224"/>
                    <a:pt x="0" y="1162"/>
                    <a:pt x="38" y="1132"/>
                  </a:cubicBezTo>
                  <a:lnTo>
                    <a:pt x="674" y="644"/>
                  </a:lnTo>
                  <a:lnTo>
                    <a:pt x="674" y="644"/>
                  </a:lnTo>
                  <a:cubicBezTo>
                    <a:pt x="701" y="624"/>
                    <a:pt x="701" y="583"/>
                    <a:pt x="674" y="563"/>
                  </a:cubicBezTo>
                </a:path>
              </a:pathLst>
            </a:custGeom>
            <a:grpFill/>
            <a:ln>
              <a:noFill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  <a:scene3d>
              <a:camera prst="perspectiveFront"/>
              <a:lightRig rig="threePt" dir="t"/>
            </a:scene3d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B26219CC-EBC5-9627-46F1-D8F02CE51FAF}"/>
                </a:ext>
              </a:extLst>
            </p:cNvPr>
            <p:cNvSpPr txBox="1"/>
            <p:nvPr/>
          </p:nvSpPr>
          <p:spPr>
            <a:xfrm>
              <a:off x="9823262" y="2094137"/>
              <a:ext cx="1872371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Verdana" panose="020B0604030504040204" pitchFamily="34" charset="0"/>
                  <a:cs typeface="Times New Roman" panose="02020603050405020304" pitchFamily="18" charset="0"/>
                </a:rPr>
                <a:t>Conclusion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6DA0E992-768D-8FDF-7A32-BA6C9AD92BBF}"/>
              </a:ext>
            </a:extLst>
          </p:cNvPr>
          <p:cNvGrpSpPr/>
          <p:nvPr/>
        </p:nvGrpSpPr>
        <p:grpSpPr>
          <a:xfrm>
            <a:off x="-7620" y="-42767"/>
            <a:ext cx="12207240" cy="6900767"/>
            <a:chOff x="-44313" y="-39384"/>
            <a:chExt cx="12207240" cy="6900767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DC8770D6-C1A6-D392-E638-A0C86DC61D3D}"/>
                </a:ext>
              </a:extLst>
            </p:cNvPr>
            <p:cNvGrpSpPr/>
            <p:nvPr/>
          </p:nvGrpSpPr>
          <p:grpSpPr>
            <a:xfrm>
              <a:off x="-44313" y="-39384"/>
              <a:ext cx="12207240" cy="1371600"/>
              <a:chOff x="-44313" y="-39384"/>
              <a:chExt cx="12207240" cy="1371600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1D621CF0-6FF7-3DB0-9301-AA9911F69C2B}"/>
                  </a:ext>
                </a:extLst>
              </p:cNvPr>
              <p:cNvGrpSpPr/>
              <p:nvPr/>
            </p:nvGrpSpPr>
            <p:grpSpPr>
              <a:xfrm>
                <a:off x="-44313" y="-39384"/>
                <a:ext cx="12207240" cy="1371600"/>
                <a:chOff x="-44313" y="-39384"/>
                <a:chExt cx="12207240" cy="1371600"/>
              </a:xfrm>
            </p:grpSpPr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9658CC46-E06E-6453-D8C9-45735279D589}"/>
                    </a:ext>
                  </a:extLst>
                </p:cNvPr>
                <p:cNvSpPr/>
                <p:nvPr/>
              </p:nvSpPr>
              <p:spPr>
                <a:xfrm>
                  <a:off x="-44313" y="-39384"/>
                  <a:ext cx="12207240" cy="1371600"/>
                </a:xfrm>
                <a:prstGeom prst="rect">
                  <a:avLst/>
                </a:prstGeom>
                <a:solidFill>
                  <a:srgbClr val="617389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40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Verdana" panose="020B0604030504040204" pitchFamily="34" charset="0"/>
                      <a:cs typeface="Times New Roman" panose="02020603050405020304" pitchFamily="18" charset="0"/>
                    </a:rPr>
                    <a:t>Presentation Outline</a:t>
                  </a:r>
                </a:p>
              </p:txBody>
            </p:sp>
            <p:pic>
              <p:nvPicPr>
                <p:cNvPr id="8" name="Picture 7">
                  <a:extLst>
                    <a:ext uri="{FF2B5EF4-FFF2-40B4-BE49-F238E27FC236}">
                      <a16:creationId xmlns:a16="http://schemas.microsoft.com/office/drawing/2014/main" id="{C1B416B9-DCFE-13BF-654C-4059755D40E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6881" t="20933"/>
                <a:stretch/>
              </p:blipFill>
              <p:spPr>
                <a:xfrm>
                  <a:off x="-14575" y="-39384"/>
                  <a:ext cx="3093929" cy="1368972"/>
                </a:xfrm>
                <a:prstGeom prst="rect">
                  <a:avLst/>
                </a:prstGeom>
              </p:spPr>
            </p:pic>
          </p:grpSp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6584C5F2-39B0-0641-144A-4B77F61787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313905" y="143427"/>
                <a:ext cx="731520" cy="985244"/>
              </a:xfrm>
              <a:prstGeom prst="rect">
                <a:avLst/>
              </a:prstGeom>
            </p:spPr>
          </p:pic>
        </p:grp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C905817D-AF78-538D-E705-435CA9AE0B70}"/>
                </a:ext>
              </a:extLst>
            </p:cNvPr>
            <p:cNvCxnSpPr>
              <a:cxnSpLocks/>
            </p:cNvCxnSpPr>
            <p:nvPr/>
          </p:nvCxnSpPr>
          <p:spPr>
            <a:xfrm>
              <a:off x="-44313" y="6861383"/>
              <a:ext cx="12206575" cy="0"/>
            </a:xfrm>
            <a:prstGeom prst="line">
              <a:avLst/>
            </a:prstGeom>
            <a:noFill/>
            <a:ln w="76200" cap="flat" cmpd="sng" algn="ctr">
              <a:solidFill>
                <a:srgbClr val="617389"/>
              </a:solidFill>
              <a:prstDash val="solid"/>
              <a:miter lim="800000"/>
            </a:ln>
            <a:effectLst/>
          </p:spPr>
        </p:cxnSp>
      </p:grp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D7574D74-3F6E-3EA6-6925-EE6B5452A3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2C8A0AE-E76B-4FFE-9635-AE0F33C7D454}" type="datetime1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2/2/2023</a:t>
            </a:fld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474852DA-25D3-8E9E-47D3-59EC10501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6E69268-9C8B-4EBF-A9EE-DC5DC2D48DC3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20060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9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 shadeToTitle="1">
        <a:gradFill flip="none" rotWithShape="1">
          <a:gsLst>
            <a:gs pos="0">
              <a:srgbClr val="FFFFFF">
                <a:lumMod val="100000"/>
              </a:srgbClr>
            </a:gs>
            <a:gs pos="81000">
              <a:srgbClr val="EEEEEE"/>
            </a:gs>
            <a:gs pos="100000">
              <a:srgbClr val="D9D9D9"/>
            </a:gs>
          </a:gsLst>
          <a:path path="shap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69" name="Straight Arrow Connector 7168">
            <a:extLst>
              <a:ext uri="{FF2B5EF4-FFF2-40B4-BE49-F238E27FC236}">
                <a16:creationId xmlns:a16="http://schemas.microsoft.com/office/drawing/2014/main" id="{FEA2261B-E6FD-12F3-362D-F2998732423C}"/>
              </a:ext>
            </a:extLst>
          </p:cNvPr>
          <p:cNvCxnSpPr>
            <a:stCxn id="7170" idx="3"/>
            <a:endCxn id="63" idx="1"/>
          </p:cNvCxnSpPr>
          <p:nvPr/>
        </p:nvCxnSpPr>
        <p:spPr>
          <a:xfrm flipV="1">
            <a:off x="3678575" y="3429000"/>
            <a:ext cx="1296302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71" name="Straight Arrow Connector 7170">
            <a:extLst>
              <a:ext uri="{FF2B5EF4-FFF2-40B4-BE49-F238E27FC236}">
                <a16:creationId xmlns:a16="http://schemas.microsoft.com/office/drawing/2014/main" id="{325757F3-3E80-47F5-43FF-270DCFA2253B}"/>
              </a:ext>
            </a:extLst>
          </p:cNvPr>
          <p:cNvCxnSpPr/>
          <p:nvPr/>
        </p:nvCxnSpPr>
        <p:spPr>
          <a:xfrm flipV="1">
            <a:off x="7629587" y="3428999"/>
            <a:ext cx="1296302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C4DEB086-0074-F85D-25DC-64C20E0C9C4D}"/>
              </a:ext>
            </a:extLst>
          </p:cNvPr>
          <p:cNvSpPr/>
          <p:nvPr/>
        </p:nvSpPr>
        <p:spPr>
          <a:xfrm>
            <a:off x="4974877" y="2866412"/>
            <a:ext cx="2654710" cy="1125176"/>
          </a:xfrm>
          <a:prstGeom prst="roundRect">
            <a:avLst/>
          </a:prstGeom>
          <a:solidFill>
            <a:srgbClr val="219E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Machine Learning Algorithm</a:t>
            </a:r>
          </a:p>
        </p:txBody>
      </p:sp>
      <p:grpSp>
        <p:nvGrpSpPr>
          <p:cNvPr id="7175" name="Group 7174">
            <a:extLst>
              <a:ext uri="{FF2B5EF4-FFF2-40B4-BE49-F238E27FC236}">
                <a16:creationId xmlns:a16="http://schemas.microsoft.com/office/drawing/2014/main" id="{1C787FFB-B546-0ACB-7405-D406745F16AA}"/>
              </a:ext>
            </a:extLst>
          </p:cNvPr>
          <p:cNvGrpSpPr/>
          <p:nvPr/>
        </p:nvGrpSpPr>
        <p:grpSpPr>
          <a:xfrm>
            <a:off x="245592" y="2892332"/>
            <a:ext cx="3432983" cy="1507249"/>
            <a:chOff x="245592" y="2892332"/>
            <a:chExt cx="3432983" cy="1507249"/>
          </a:xfrm>
        </p:grpSpPr>
        <p:pic>
          <p:nvPicPr>
            <p:cNvPr id="7170" name="Picture 2" descr="1,043 Irregular Heartbeat Images, Stock Photos &amp; Vectors | Shutterstock">
              <a:extLst>
                <a:ext uri="{FF2B5EF4-FFF2-40B4-BE49-F238E27FC236}">
                  <a16:creationId xmlns:a16="http://schemas.microsoft.com/office/drawing/2014/main" id="{D9A2E67F-AFD1-411F-53F4-24E25D1C2DD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991" b="25945"/>
            <a:stretch/>
          </p:blipFill>
          <p:spPr bwMode="auto">
            <a:xfrm>
              <a:off x="245592" y="2892332"/>
              <a:ext cx="3432983" cy="10733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174" name="TextBox 7173">
              <a:extLst>
                <a:ext uri="{FF2B5EF4-FFF2-40B4-BE49-F238E27FC236}">
                  <a16:creationId xmlns:a16="http://schemas.microsoft.com/office/drawing/2014/main" id="{E652A10B-8EF5-3E8C-BC67-CBB2F2BBBF88}"/>
                </a:ext>
              </a:extLst>
            </p:cNvPr>
            <p:cNvSpPr txBox="1"/>
            <p:nvPr/>
          </p:nvSpPr>
          <p:spPr>
            <a:xfrm>
              <a:off x="789932" y="4030249"/>
              <a:ext cx="21691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Arrhythmia</a:t>
              </a:r>
            </a:p>
          </p:txBody>
        </p:sp>
      </p:grp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F290B3-7E62-CB53-2A2C-7B40CB2C68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CCB517-C62B-48F7-972B-CBEF7BF25FBE}" type="datetime1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2/2/2023</a:t>
            </a:fld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81361A-A1A0-D8A1-C891-4919F19806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A0ECF-A6E5-4C6F-AC34-3E83F0130569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20</a:t>
            </a:fld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BA24E0F-40DD-F378-F850-DA6F560B2875}"/>
              </a:ext>
            </a:extLst>
          </p:cNvPr>
          <p:cNvSpPr/>
          <p:nvPr/>
        </p:nvSpPr>
        <p:spPr>
          <a:xfrm>
            <a:off x="0" y="-39384"/>
            <a:ext cx="12207240" cy="1371600"/>
          </a:xfrm>
          <a:prstGeom prst="rect">
            <a:avLst/>
          </a:prstGeom>
          <a:solidFill>
            <a:srgbClr val="61738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n-US" sz="4000" b="1" dirty="0">
                <a:solidFill>
                  <a:schemeClr val="bg1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Machine Learning Analysis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D6C07C-631D-C450-E4A9-630D1857F1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881" t="20933"/>
          <a:stretch/>
        </p:blipFill>
        <p:spPr>
          <a:xfrm>
            <a:off x="-14575" y="-39384"/>
            <a:ext cx="3093929" cy="136897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9163330-2486-084B-2A2B-DE0C5AB667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3905" y="143427"/>
            <a:ext cx="731520" cy="985244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63B2816-E0E5-BBAA-A1D4-DBB8A623CFC4}"/>
              </a:ext>
            </a:extLst>
          </p:cNvPr>
          <p:cNvCxnSpPr>
            <a:cxnSpLocks/>
          </p:cNvCxnSpPr>
          <p:nvPr/>
        </p:nvCxnSpPr>
        <p:spPr>
          <a:xfrm>
            <a:off x="-14575" y="6850361"/>
            <a:ext cx="12206575" cy="0"/>
          </a:xfrm>
          <a:prstGeom prst="line">
            <a:avLst/>
          </a:prstGeom>
          <a:noFill/>
          <a:ln w="76200" cap="flat" cmpd="sng" algn="ctr">
            <a:solidFill>
              <a:srgbClr val="617389"/>
            </a:solidFill>
            <a:prstDash val="solid"/>
            <a:miter lim="800000"/>
          </a:ln>
          <a:effectLst/>
        </p:spPr>
      </p:cxn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01C96F0-BEEF-B4D0-77CF-A24B64EA81D3}"/>
              </a:ext>
            </a:extLst>
          </p:cNvPr>
          <p:cNvSpPr/>
          <p:nvPr/>
        </p:nvSpPr>
        <p:spPr>
          <a:xfrm>
            <a:off x="8925889" y="2887210"/>
            <a:ext cx="2654710" cy="1125176"/>
          </a:xfrm>
          <a:prstGeom prst="roundRect">
            <a:avLst/>
          </a:prstGeom>
          <a:solidFill>
            <a:srgbClr val="219E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Prediction</a:t>
            </a:r>
          </a:p>
        </p:txBody>
      </p:sp>
    </p:spTree>
    <p:extLst>
      <p:ext uri="{BB962C8B-B14F-4D97-AF65-F5344CB8AC3E}">
        <p14:creationId xmlns:p14="http://schemas.microsoft.com/office/powerpoint/2010/main" val="263551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71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7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7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7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animBg="1"/>
      <p:bldP spid="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 shadeToTitle="1">
        <a:gradFill flip="none" rotWithShape="1">
          <a:gsLst>
            <a:gs pos="0">
              <a:srgbClr val="FFFFFF">
                <a:lumMod val="100000"/>
              </a:srgbClr>
            </a:gs>
            <a:gs pos="81000">
              <a:srgbClr val="EEEEEE"/>
            </a:gs>
            <a:gs pos="100000">
              <a:srgbClr val="D9D9D9"/>
            </a:gs>
          </a:gsLst>
          <a:path path="shap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B6407F5C-F526-8582-D2E6-D10CD6ED9948}"/>
              </a:ext>
            </a:extLst>
          </p:cNvPr>
          <p:cNvGrpSpPr/>
          <p:nvPr/>
        </p:nvGrpSpPr>
        <p:grpSpPr>
          <a:xfrm>
            <a:off x="3028150" y="2920910"/>
            <a:ext cx="5723408" cy="2019597"/>
            <a:chOff x="3028150" y="2920910"/>
            <a:chExt cx="5723408" cy="2019597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16CAF70A-1074-C668-C629-82EB56D7ABEA}"/>
                </a:ext>
              </a:extLst>
            </p:cNvPr>
            <p:cNvCxnSpPr>
              <a:cxnSpLocks/>
            </p:cNvCxnSpPr>
            <p:nvPr/>
          </p:nvCxnSpPr>
          <p:spPr>
            <a:xfrm>
              <a:off x="6405348" y="4071827"/>
              <a:ext cx="1042416" cy="0"/>
            </a:xfrm>
            <a:prstGeom prst="straightConnector1">
              <a:avLst/>
            </a:prstGeom>
            <a:ln w="38100">
              <a:solidFill>
                <a:srgbClr val="219EB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D1BFBDFB-29DB-61A8-33C7-6D6E379C64AF}"/>
                </a:ext>
              </a:extLst>
            </p:cNvPr>
            <p:cNvCxnSpPr>
              <a:cxnSpLocks/>
            </p:cNvCxnSpPr>
            <p:nvPr/>
          </p:nvCxnSpPr>
          <p:spPr>
            <a:xfrm>
              <a:off x="8751557" y="4300427"/>
              <a:ext cx="0" cy="640080"/>
            </a:xfrm>
            <a:prstGeom prst="straightConnector1">
              <a:avLst/>
            </a:prstGeom>
            <a:ln w="38100">
              <a:solidFill>
                <a:srgbClr val="219EB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F10E9867-D0FC-7219-1699-5422E140FC3B}"/>
                </a:ext>
              </a:extLst>
            </p:cNvPr>
            <p:cNvCxnSpPr>
              <a:cxnSpLocks/>
            </p:cNvCxnSpPr>
            <p:nvPr/>
          </p:nvCxnSpPr>
          <p:spPr>
            <a:xfrm>
              <a:off x="8751558" y="3145045"/>
              <a:ext cx="0" cy="640080"/>
            </a:xfrm>
            <a:prstGeom prst="straightConnector1">
              <a:avLst/>
            </a:prstGeom>
            <a:ln w="38100">
              <a:solidFill>
                <a:srgbClr val="219EB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5B18C939-1741-2537-6248-ADEED9B05C1A}"/>
                </a:ext>
              </a:extLst>
            </p:cNvPr>
            <p:cNvCxnSpPr>
              <a:cxnSpLocks/>
            </p:cNvCxnSpPr>
            <p:nvPr/>
          </p:nvCxnSpPr>
          <p:spPr>
            <a:xfrm>
              <a:off x="6384132" y="2920910"/>
              <a:ext cx="685368" cy="0"/>
            </a:xfrm>
            <a:prstGeom prst="straightConnector1">
              <a:avLst/>
            </a:prstGeom>
            <a:ln w="38100">
              <a:solidFill>
                <a:srgbClr val="219EB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072C0123-EE2E-FE33-17C1-CDCF63CA8C6E}"/>
                </a:ext>
              </a:extLst>
            </p:cNvPr>
            <p:cNvCxnSpPr>
              <a:cxnSpLocks/>
            </p:cNvCxnSpPr>
            <p:nvPr/>
          </p:nvCxnSpPr>
          <p:spPr>
            <a:xfrm>
              <a:off x="3028150" y="2923142"/>
              <a:ext cx="685368" cy="0"/>
            </a:xfrm>
            <a:prstGeom prst="straightConnector1">
              <a:avLst/>
            </a:prstGeom>
            <a:ln w="38100">
              <a:solidFill>
                <a:srgbClr val="219EB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A6FFBD8F-EF13-6472-2C20-B061A280ED66}"/>
              </a:ext>
            </a:extLst>
          </p:cNvPr>
          <p:cNvSpPr txBox="1"/>
          <p:nvPr/>
        </p:nvSpPr>
        <p:spPr>
          <a:xfrm>
            <a:off x="694453" y="2692310"/>
            <a:ext cx="2333697" cy="457200"/>
          </a:xfrm>
          <a:prstGeom prst="rect">
            <a:avLst/>
          </a:prstGeom>
          <a:noFill/>
          <a:ln w="38100">
            <a:solidFill>
              <a:srgbClr val="3D5A80"/>
            </a:solidFill>
            <a:extLst>
              <a:ext uri="{C807C97D-BFC1-408E-A445-0C87EB9F89A2}">
                <ask:lineSketchStyleProps xmlns:ask="http://schemas.microsoft.com/office/drawing/2018/sketchyshapes" sd="309509799">
                  <a:custGeom>
                    <a:avLst/>
                    <a:gdLst>
                      <a:gd name="connsiteX0" fmla="*/ 0 w 1759526"/>
                      <a:gd name="connsiteY0" fmla="*/ 0 h 646331"/>
                      <a:gd name="connsiteX1" fmla="*/ 1759526 w 1759526"/>
                      <a:gd name="connsiteY1" fmla="*/ 0 h 646331"/>
                      <a:gd name="connsiteX2" fmla="*/ 1759526 w 1759526"/>
                      <a:gd name="connsiteY2" fmla="*/ 646331 h 646331"/>
                      <a:gd name="connsiteX3" fmla="*/ 0 w 1759526"/>
                      <a:gd name="connsiteY3" fmla="*/ 646331 h 646331"/>
                      <a:gd name="connsiteX4" fmla="*/ 0 w 1759526"/>
                      <a:gd name="connsiteY4" fmla="*/ 0 h 64633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59526" h="646331" extrusionOk="0">
                        <a:moveTo>
                          <a:pt x="0" y="0"/>
                        </a:moveTo>
                        <a:cubicBezTo>
                          <a:pt x="587166" y="-72470"/>
                          <a:pt x="1104471" y="-97675"/>
                          <a:pt x="1759526" y="0"/>
                        </a:cubicBezTo>
                        <a:cubicBezTo>
                          <a:pt x="1786147" y="109180"/>
                          <a:pt x="1783239" y="443957"/>
                          <a:pt x="1759526" y="646331"/>
                        </a:cubicBezTo>
                        <a:cubicBezTo>
                          <a:pt x="1437750" y="519517"/>
                          <a:pt x="801153" y="757705"/>
                          <a:pt x="0" y="646331"/>
                        </a:cubicBezTo>
                        <a:cubicBezTo>
                          <a:pt x="-50295" y="573869"/>
                          <a:pt x="1055" y="254407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A6F7B9-E054-450E-655D-2C3822095F44}"/>
              </a:ext>
            </a:extLst>
          </p:cNvPr>
          <p:cNvSpPr txBox="1"/>
          <p:nvPr/>
        </p:nvSpPr>
        <p:spPr>
          <a:xfrm>
            <a:off x="3741099" y="2692310"/>
            <a:ext cx="2643033" cy="457200"/>
          </a:xfrm>
          <a:prstGeom prst="rect">
            <a:avLst/>
          </a:prstGeom>
          <a:noFill/>
          <a:ln w="38100">
            <a:solidFill>
              <a:srgbClr val="3D5A80"/>
            </a:solidFill>
            <a:extLst>
              <a:ext uri="{C807C97D-BFC1-408E-A445-0C87EB9F89A2}">
                <ask:lineSketchStyleProps xmlns:ask="http://schemas.microsoft.com/office/drawing/2018/sketchyshapes" sd="309509799">
                  <a:custGeom>
                    <a:avLst/>
                    <a:gdLst>
                      <a:gd name="connsiteX0" fmla="*/ 0 w 1759526"/>
                      <a:gd name="connsiteY0" fmla="*/ 0 h 646331"/>
                      <a:gd name="connsiteX1" fmla="*/ 1759526 w 1759526"/>
                      <a:gd name="connsiteY1" fmla="*/ 0 h 646331"/>
                      <a:gd name="connsiteX2" fmla="*/ 1759526 w 1759526"/>
                      <a:gd name="connsiteY2" fmla="*/ 646331 h 646331"/>
                      <a:gd name="connsiteX3" fmla="*/ 0 w 1759526"/>
                      <a:gd name="connsiteY3" fmla="*/ 646331 h 646331"/>
                      <a:gd name="connsiteX4" fmla="*/ 0 w 1759526"/>
                      <a:gd name="connsiteY4" fmla="*/ 0 h 64633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59526" h="646331" extrusionOk="0">
                        <a:moveTo>
                          <a:pt x="0" y="0"/>
                        </a:moveTo>
                        <a:cubicBezTo>
                          <a:pt x="587166" y="-72470"/>
                          <a:pt x="1104471" y="-97675"/>
                          <a:pt x="1759526" y="0"/>
                        </a:cubicBezTo>
                        <a:cubicBezTo>
                          <a:pt x="1786147" y="109180"/>
                          <a:pt x="1783239" y="443957"/>
                          <a:pt x="1759526" y="646331"/>
                        </a:cubicBezTo>
                        <a:cubicBezTo>
                          <a:pt x="1437750" y="519517"/>
                          <a:pt x="801153" y="757705"/>
                          <a:pt x="0" y="646331"/>
                        </a:cubicBezTo>
                        <a:cubicBezTo>
                          <a:pt x="-50295" y="573869"/>
                          <a:pt x="1055" y="254407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Preprocessing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CAB460-C577-181B-B88A-5F746085DCDB}"/>
              </a:ext>
            </a:extLst>
          </p:cNvPr>
          <p:cNvSpPr txBox="1"/>
          <p:nvPr/>
        </p:nvSpPr>
        <p:spPr>
          <a:xfrm>
            <a:off x="7097081" y="2687845"/>
            <a:ext cx="3308955" cy="457200"/>
          </a:xfrm>
          <a:prstGeom prst="rect">
            <a:avLst/>
          </a:prstGeom>
          <a:noFill/>
          <a:ln w="38100">
            <a:solidFill>
              <a:srgbClr val="3D5A80"/>
            </a:solidFill>
            <a:extLst>
              <a:ext uri="{C807C97D-BFC1-408E-A445-0C87EB9F89A2}">
                <ask:lineSketchStyleProps xmlns:ask="http://schemas.microsoft.com/office/drawing/2018/sketchyshapes" sd="309509799">
                  <a:custGeom>
                    <a:avLst/>
                    <a:gdLst>
                      <a:gd name="connsiteX0" fmla="*/ 0 w 1759526"/>
                      <a:gd name="connsiteY0" fmla="*/ 0 h 646331"/>
                      <a:gd name="connsiteX1" fmla="*/ 1759526 w 1759526"/>
                      <a:gd name="connsiteY1" fmla="*/ 0 h 646331"/>
                      <a:gd name="connsiteX2" fmla="*/ 1759526 w 1759526"/>
                      <a:gd name="connsiteY2" fmla="*/ 646331 h 646331"/>
                      <a:gd name="connsiteX3" fmla="*/ 0 w 1759526"/>
                      <a:gd name="connsiteY3" fmla="*/ 646331 h 646331"/>
                      <a:gd name="connsiteX4" fmla="*/ 0 w 1759526"/>
                      <a:gd name="connsiteY4" fmla="*/ 0 h 64633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59526" h="646331" extrusionOk="0">
                        <a:moveTo>
                          <a:pt x="0" y="0"/>
                        </a:moveTo>
                        <a:cubicBezTo>
                          <a:pt x="587166" y="-72470"/>
                          <a:pt x="1104471" y="-97675"/>
                          <a:pt x="1759526" y="0"/>
                        </a:cubicBezTo>
                        <a:cubicBezTo>
                          <a:pt x="1786147" y="109180"/>
                          <a:pt x="1783239" y="443957"/>
                          <a:pt x="1759526" y="646331"/>
                        </a:cubicBezTo>
                        <a:cubicBezTo>
                          <a:pt x="1437750" y="519517"/>
                          <a:pt x="801153" y="757705"/>
                          <a:pt x="0" y="646331"/>
                        </a:cubicBezTo>
                        <a:cubicBezTo>
                          <a:pt x="-50295" y="573869"/>
                          <a:pt x="1055" y="254407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Hyper Parameter Tuning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854EB0-4711-E42F-A4B4-B5EA707A6772}"/>
              </a:ext>
            </a:extLst>
          </p:cNvPr>
          <p:cNvSpPr txBox="1"/>
          <p:nvPr/>
        </p:nvSpPr>
        <p:spPr>
          <a:xfrm>
            <a:off x="7466564" y="3843227"/>
            <a:ext cx="2569987" cy="457200"/>
          </a:xfrm>
          <a:prstGeom prst="rect">
            <a:avLst/>
          </a:prstGeom>
          <a:noFill/>
          <a:ln w="38100">
            <a:solidFill>
              <a:srgbClr val="3D5A80"/>
            </a:solidFill>
            <a:extLst>
              <a:ext uri="{C807C97D-BFC1-408E-A445-0C87EB9F89A2}">
                <ask:lineSketchStyleProps xmlns:ask="http://schemas.microsoft.com/office/drawing/2018/sketchyshapes" sd="309509799">
                  <a:custGeom>
                    <a:avLst/>
                    <a:gdLst>
                      <a:gd name="connsiteX0" fmla="*/ 0 w 1759526"/>
                      <a:gd name="connsiteY0" fmla="*/ 0 h 646331"/>
                      <a:gd name="connsiteX1" fmla="*/ 1759526 w 1759526"/>
                      <a:gd name="connsiteY1" fmla="*/ 0 h 646331"/>
                      <a:gd name="connsiteX2" fmla="*/ 1759526 w 1759526"/>
                      <a:gd name="connsiteY2" fmla="*/ 646331 h 646331"/>
                      <a:gd name="connsiteX3" fmla="*/ 0 w 1759526"/>
                      <a:gd name="connsiteY3" fmla="*/ 646331 h 646331"/>
                      <a:gd name="connsiteX4" fmla="*/ 0 w 1759526"/>
                      <a:gd name="connsiteY4" fmla="*/ 0 h 64633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59526" h="646331" extrusionOk="0">
                        <a:moveTo>
                          <a:pt x="0" y="0"/>
                        </a:moveTo>
                        <a:cubicBezTo>
                          <a:pt x="587166" y="-72470"/>
                          <a:pt x="1104471" y="-97675"/>
                          <a:pt x="1759526" y="0"/>
                        </a:cubicBezTo>
                        <a:cubicBezTo>
                          <a:pt x="1786147" y="109180"/>
                          <a:pt x="1783239" y="443957"/>
                          <a:pt x="1759526" y="646331"/>
                        </a:cubicBezTo>
                        <a:cubicBezTo>
                          <a:pt x="1437750" y="519517"/>
                          <a:pt x="801153" y="757705"/>
                          <a:pt x="0" y="646331"/>
                        </a:cubicBezTo>
                        <a:cubicBezTo>
                          <a:pt x="-50295" y="573869"/>
                          <a:pt x="1055" y="254407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Optimized Model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E1D7E5-E341-192F-36EA-8DBAB4392396}"/>
              </a:ext>
            </a:extLst>
          </p:cNvPr>
          <p:cNvSpPr txBox="1"/>
          <p:nvPr/>
        </p:nvSpPr>
        <p:spPr>
          <a:xfrm>
            <a:off x="3741101" y="3845655"/>
            <a:ext cx="2643031" cy="457200"/>
          </a:xfrm>
          <a:prstGeom prst="rect">
            <a:avLst/>
          </a:prstGeom>
          <a:noFill/>
          <a:ln w="38100">
            <a:solidFill>
              <a:srgbClr val="3D5A80"/>
            </a:solidFill>
            <a:extLst>
              <a:ext uri="{C807C97D-BFC1-408E-A445-0C87EB9F89A2}">
                <ask:lineSketchStyleProps xmlns:ask="http://schemas.microsoft.com/office/drawing/2018/sketchyshapes" sd="309509799">
                  <a:custGeom>
                    <a:avLst/>
                    <a:gdLst>
                      <a:gd name="connsiteX0" fmla="*/ 0 w 1759526"/>
                      <a:gd name="connsiteY0" fmla="*/ 0 h 646331"/>
                      <a:gd name="connsiteX1" fmla="*/ 1759526 w 1759526"/>
                      <a:gd name="connsiteY1" fmla="*/ 0 h 646331"/>
                      <a:gd name="connsiteX2" fmla="*/ 1759526 w 1759526"/>
                      <a:gd name="connsiteY2" fmla="*/ 646331 h 646331"/>
                      <a:gd name="connsiteX3" fmla="*/ 0 w 1759526"/>
                      <a:gd name="connsiteY3" fmla="*/ 646331 h 646331"/>
                      <a:gd name="connsiteX4" fmla="*/ 0 w 1759526"/>
                      <a:gd name="connsiteY4" fmla="*/ 0 h 64633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59526" h="646331" extrusionOk="0">
                        <a:moveTo>
                          <a:pt x="0" y="0"/>
                        </a:moveTo>
                        <a:cubicBezTo>
                          <a:pt x="587166" y="-72470"/>
                          <a:pt x="1104471" y="-97675"/>
                          <a:pt x="1759526" y="0"/>
                        </a:cubicBezTo>
                        <a:cubicBezTo>
                          <a:pt x="1786147" y="109180"/>
                          <a:pt x="1783239" y="443957"/>
                          <a:pt x="1759526" y="646331"/>
                        </a:cubicBezTo>
                        <a:cubicBezTo>
                          <a:pt x="1437750" y="519517"/>
                          <a:pt x="801153" y="757705"/>
                          <a:pt x="0" y="646331"/>
                        </a:cubicBezTo>
                        <a:cubicBezTo>
                          <a:pt x="-50295" y="573869"/>
                          <a:pt x="1055" y="254407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 Selection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46D3ED-BC84-6159-D51A-BEB3CCF9D7C0}"/>
              </a:ext>
            </a:extLst>
          </p:cNvPr>
          <p:cNvSpPr txBox="1"/>
          <p:nvPr/>
        </p:nvSpPr>
        <p:spPr>
          <a:xfrm>
            <a:off x="7227630" y="4960716"/>
            <a:ext cx="3047854" cy="457200"/>
          </a:xfrm>
          <a:prstGeom prst="rect">
            <a:avLst/>
          </a:prstGeom>
          <a:noFill/>
          <a:ln w="38100">
            <a:solidFill>
              <a:srgbClr val="3D5A80"/>
            </a:solidFill>
            <a:extLst>
              <a:ext uri="{C807C97D-BFC1-408E-A445-0C87EB9F89A2}">
                <ask:lineSketchStyleProps xmlns:ask="http://schemas.microsoft.com/office/drawing/2018/sketchyshapes" sd="309509799">
                  <a:custGeom>
                    <a:avLst/>
                    <a:gdLst>
                      <a:gd name="connsiteX0" fmla="*/ 0 w 1759526"/>
                      <a:gd name="connsiteY0" fmla="*/ 0 h 646331"/>
                      <a:gd name="connsiteX1" fmla="*/ 1759526 w 1759526"/>
                      <a:gd name="connsiteY1" fmla="*/ 0 h 646331"/>
                      <a:gd name="connsiteX2" fmla="*/ 1759526 w 1759526"/>
                      <a:gd name="connsiteY2" fmla="*/ 646331 h 646331"/>
                      <a:gd name="connsiteX3" fmla="*/ 0 w 1759526"/>
                      <a:gd name="connsiteY3" fmla="*/ 646331 h 646331"/>
                      <a:gd name="connsiteX4" fmla="*/ 0 w 1759526"/>
                      <a:gd name="connsiteY4" fmla="*/ 0 h 64633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59526" h="646331" extrusionOk="0">
                        <a:moveTo>
                          <a:pt x="0" y="0"/>
                        </a:moveTo>
                        <a:cubicBezTo>
                          <a:pt x="587166" y="-72470"/>
                          <a:pt x="1104471" y="-97675"/>
                          <a:pt x="1759526" y="0"/>
                        </a:cubicBezTo>
                        <a:cubicBezTo>
                          <a:pt x="1786147" y="109180"/>
                          <a:pt x="1783239" y="443957"/>
                          <a:pt x="1759526" y="646331"/>
                        </a:cubicBezTo>
                        <a:cubicBezTo>
                          <a:pt x="1437750" y="519517"/>
                          <a:pt x="801153" y="757705"/>
                          <a:pt x="0" y="646331"/>
                        </a:cubicBezTo>
                        <a:cubicBezTo>
                          <a:pt x="-50295" y="573869"/>
                          <a:pt x="1055" y="254407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Performance Analysis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A9742CB-A52A-7B8B-A6CD-8A19F6DCBE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54738-71A3-4849-BEF0-06EF88B63DDB}" type="datetime1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2/2/2023</a:t>
            </a:fld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50B76A3D-8416-06B1-CE00-56B4284F07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A0ECF-A6E5-4C6F-AC34-3E83F0130569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21</a:t>
            </a:fld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27CF9123-5F00-2970-87FA-5B875FCED86F}"/>
              </a:ext>
            </a:extLst>
          </p:cNvPr>
          <p:cNvGrpSpPr/>
          <p:nvPr/>
        </p:nvGrpSpPr>
        <p:grpSpPr>
          <a:xfrm>
            <a:off x="-14575" y="-39384"/>
            <a:ext cx="12221815" cy="6889745"/>
            <a:chOff x="-14575" y="-39384"/>
            <a:chExt cx="12221815" cy="6889745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E27E0D58-64F4-E33B-5641-5AA91621AD9B}"/>
                </a:ext>
              </a:extLst>
            </p:cNvPr>
            <p:cNvGrpSpPr/>
            <p:nvPr/>
          </p:nvGrpSpPr>
          <p:grpSpPr>
            <a:xfrm>
              <a:off x="0" y="-39384"/>
              <a:ext cx="12207240" cy="1371600"/>
              <a:chOff x="0" y="-39384"/>
              <a:chExt cx="12207240" cy="1371600"/>
            </a:xfrm>
          </p:grpSpPr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A0752FB6-9CC2-8711-D08E-8C0009D93B90}"/>
                  </a:ext>
                </a:extLst>
              </p:cNvPr>
              <p:cNvGrpSpPr/>
              <p:nvPr/>
            </p:nvGrpSpPr>
            <p:grpSpPr>
              <a:xfrm>
                <a:off x="0" y="-39384"/>
                <a:ext cx="12207240" cy="1371600"/>
                <a:chOff x="0" y="-39384"/>
                <a:chExt cx="12207240" cy="1371600"/>
              </a:xfrm>
            </p:grpSpPr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FE6F615D-D2D4-8E09-E402-96336C152CCB}"/>
                    </a:ext>
                  </a:extLst>
                </p:cNvPr>
                <p:cNvSpPr/>
                <p:nvPr/>
              </p:nvSpPr>
              <p:spPr>
                <a:xfrm>
                  <a:off x="0" y="-39384"/>
                  <a:ext cx="12207240" cy="1371600"/>
                </a:xfrm>
                <a:prstGeom prst="rect">
                  <a:avLst/>
                </a:prstGeom>
                <a:solidFill>
                  <a:srgbClr val="617389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r>
                    <a:rPr lang="en-US" sz="4000" b="1" dirty="0">
                      <a:solidFill>
                        <a:schemeClr val="bg1"/>
                      </a:solidFill>
                      <a:latin typeface="Times New Roman" panose="02020603050405020304" pitchFamily="18" charset="0"/>
                      <a:ea typeface="Verdana" panose="020B0604030504040204" pitchFamily="34" charset="0"/>
                      <a:cs typeface="Times New Roman" panose="02020603050405020304" pitchFamily="18" charset="0"/>
                    </a:rPr>
                    <a:t>Methodology</a:t>
                  </a:r>
                </a:p>
              </p:txBody>
            </p:sp>
            <p:pic>
              <p:nvPicPr>
                <p:cNvPr id="39" name="Picture 38">
                  <a:extLst>
                    <a:ext uri="{FF2B5EF4-FFF2-40B4-BE49-F238E27FC236}">
                      <a16:creationId xmlns:a16="http://schemas.microsoft.com/office/drawing/2014/main" id="{ECD74E70-1C56-7259-7A01-59CFDB0E47B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6881" t="20933"/>
                <a:stretch/>
              </p:blipFill>
              <p:spPr>
                <a:xfrm>
                  <a:off x="0" y="-36756"/>
                  <a:ext cx="3093929" cy="1368972"/>
                </a:xfrm>
                <a:prstGeom prst="rect">
                  <a:avLst/>
                </a:prstGeom>
              </p:spPr>
            </p:pic>
          </p:grpSp>
          <p:pic>
            <p:nvPicPr>
              <p:cNvPr id="37" name="Picture 36">
                <a:extLst>
                  <a:ext uri="{FF2B5EF4-FFF2-40B4-BE49-F238E27FC236}">
                    <a16:creationId xmlns:a16="http://schemas.microsoft.com/office/drawing/2014/main" id="{A75F0F75-6877-1DFC-5FBC-4220E89409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313905" y="143427"/>
                <a:ext cx="731520" cy="985244"/>
              </a:xfrm>
              <a:prstGeom prst="rect">
                <a:avLst/>
              </a:prstGeom>
            </p:spPr>
          </p:pic>
        </p:grp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58F7389B-A5CF-0644-BEE5-B150EF5DAA61}"/>
                </a:ext>
              </a:extLst>
            </p:cNvPr>
            <p:cNvCxnSpPr>
              <a:cxnSpLocks/>
            </p:cNvCxnSpPr>
            <p:nvPr/>
          </p:nvCxnSpPr>
          <p:spPr>
            <a:xfrm>
              <a:off x="-14575" y="6850361"/>
              <a:ext cx="12206575" cy="0"/>
            </a:xfrm>
            <a:prstGeom prst="line">
              <a:avLst/>
            </a:prstGeom>
            <a:noFill/>
            <a:ln w="76200" cap="flat" cmpd="sng" algn="ctr">
              <a:solidFill>
                <a:srgbClr val="617389"/>
              </a:solidFill>
              <a:prstDash val="solid"/>
              <a:miter lim="800000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632904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 shadeToTitle="1">
        <a:gradFill flip="none" rotWithShape="1">
          <a:gsLst>
            <a:gs pos="0">
              <a:srgbClr val="FFFFFF">
                <a:lumMod val="100000"/>
              </a:srgbClr>
            </a:gs>
            <a:gs pos="81000">
              <a:srgbClr val="EEEEEE"/>
            </a:gs>
            <a:gs pos="100000">
              <a:srgbClr val="D9D9D9"/>
            </a:gs>
          </a:gsLst>
          <a:path path="shap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AAF5C6F9-E60B-2157-F7CA-306740AC20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81671" y="2848913"/>
            <a:ext cx="3017520" cy="1697355"/>
          </a:xfrm>
          <a:prstGeom prst="rect">
            <a:avLst/>
          </a:prstGeom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341F091-5F16-0A87-9CD0-4D37617501A4}"/>
              </a:ext>
            </a:extLst>
          </p:cNvPr>
          <p:cNvCxnSpPr>
            <a:cxnSpLocks/>
          </p:cNvCxnSpPr>
          <p:nvPr/>
        </p:nvCxnSpPr>
        <p:spPr>
          <a:xfrm>
            <a:off x="3136970" y="3697590"/>
            <a:ext cx="1463040" cy="0"/>
          </a:xfrm>
          <a:prstGeom prst="straightConnector1">
            <a:avLst/>
          </a:prstGeom>
          <a:ln w="57150">
            <a:solidFill>
              <a:srgbClr val="3D5A8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7ED6BA64-BE32-14DA-EFB2-D9D51868BAE9}"/>
              </a:ext>
            </a:extLst>
          </p:cNvPr>
          <p:cNvCxnSpPr>
            <a:cxnSpLocks/>
          </p:cNvCxnSpPr>
          <p:nvPr/>
        </p:nvCxnSpPr>
        <p:spPr>
          <a:xfrm>
            <a:off x="7030790" y="3697590"/>
            <a:ext cx="1466219" cy="0"/>
          </a:xfrm>
          <a:prstGeom prst="straightConnector1">
            <a:avLst/>
          </a:prstGeom>
          <a:ln w="57150">
            <a:solidFill>
              <a:srgbClr val="3D5A8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Graphic 36" descr="Database with solid fill">
            <a:extLst>
              <a:ext uri="{FF2B5EF4-FFF2-40B4-BE49-F238E27FC236}">
                <a16:creationId xmlns:a16="http://schemas.microsoft.com/office/drawing/2014/main" id="{6335F39D-A731-B5A0-5616-CDA10B5CC5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49151" y="2848913"/>
            <a:ext cx="1700784" cy="1700784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697E181-C6EC-8B11-CBAA-E39AB792F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0F75C-062F-47B0-93AF-1D62CE797A3E}" type="datetime1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2/2/2023</a:t>
            </a:fld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6C38F21-4A3F-4A40-B177-A92B1AADF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A0ECF-A6E5-4C6F-AC34-3E83F0130569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22</a:t>
            </a:fld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Graphic 5" descr="Gears with solid fill">
            <a:extLst>
              <a:ext uri="{FF2B5EF4-FFF2-40B4-BE49-F238E27FC236}">
                <a16:creationId xmlns:a16="http://schemas.microsoft.com/office/drawing/2014/main" id="{4E9ABE48-3381-60F1-5840-79476619D4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81293" y="2848913"/>
            <a:ext cx="1697355" cy="16973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4BD39D7-C4B4-19AA-49BA-28CA449DD6C2}"/>
              </a:ext>
            </a:extLst>
          </p:cNvPr>
          <p:cNvSpPr txBox="1"/>
          <p:nvPr/>
        </p:nvSpPr>
        <p:spPr>
          <a:xfrm>
            <a:off x="1005385" y="4694830"/>
            <a:ext cx="1887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16D73B-A074-5207-DA54-E5F0572248A1}"/>
              </a:ext>
            </a:extLst>
          </p:cNvPr>
          <p:cNvSpPr txBox="1"/>
          <p:nvPr/>
        </p:nvSpPr>
        <p:spPr>
          <a:xfrm>
            <a:off x="4886000" y="4694830"/>
            <a:ext cx="1887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Preprocessing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E75551-1BB5-415C-7C65-5B519F13E0F3}"/>
              </a:ext>
            </a:extLst>
          </p:cNvPr>
          <p:cNvSpPr txBox="1"/>
          <p:nvPr/>
        </p:nvSpPr>
        <p:spPr>
          <a:xfrm>
            <a:off x="8766615" y="4694830"/>
            <a:ext cx="2123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Processed Dataset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200120E-74C4-DF54-1DFE-774109AEF938}"/>
              </a:ext>
            </a:extLst>
          </p:cNvPr>
          <p:cNvSpPr/>
          <p:nvPr/>
        </p:nvSpPr>
        <p:spPr>
          <a:xfrm>
            <a:off x="0" y="-39384"/>
            <a:ext cx="12207240" cy="1371600"/>
          </a:xfrm>
          <a:prstGeom prst="rect">
            <a:avLst/>
          </a:prstGeom>
          <a:solidFill>
            <a:srgbClr val="61738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n-US" sz="4000" b="1" dirty="0">
                <a:solidFill>
                  <a:schemeClr val="bg1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Data Preprocessing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9383EC7-85AA-AE1E-8E7B-346665EE453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6881" t="20933"/>
          <a:stretch/>
        </p:blipFill>
        <p:spPr>
          <a:xfrm>
            <a:off x="-14575" y="-39384"/>
            <a:ext cx="3093929" cy="136897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81B49BA-EA5C-D70F-39A2-16044A29CF6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3905" y="143427"/>
            <a:ext cx="731520" cy="985244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7A38D07-821C-6757-3B98-2CA64E4358EA}"/>
              </a:ext>
            </a:extLst>
          </p:cNvPr>
          <p:cNvCxnSpPr>
            <a:cxnSpLocks/>
          </p:cNvCxnSpPr>
          <p:nvPr/>
        </p:nvCxnSpPr>
        <p:spPr>
          <a:xfrm>
            <a:off x="-14575" y="6850361"/>
            <a:ext cx="12206575" cy="0"/>
          </a:xfrm>
          <a:prstGeom prst="line">
            <a:avLst/>
          </a:prstGeom>
          <a:noFill/>
          <a:ln w="76200" cap="flat" cmpd="sng" algn="ctr">
            <a:solidFill>
              <a:srgbClr val="617389"/>
            </a:solidFill>
            <a:prstDash val="solid"/>
            <a:miter lim="800000"/>
          </a:ln>
          <a:effectLst/>
        </p:spPr>
      </p:cxnSp>
    </p:spTree>
    <p:extLst>
      <p:ext uri="{BB962C8B-B14F-4D97-AF65-F5344CB8AC3E}">
        <p14:creationId xmlns:p14="http://schemas.microsoft.com/office/powerpoint/2010/main" val="2563477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37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9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37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9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37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90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1"/>
      <p:bldP spid="8" grpId="1"/>
      <p:bldP spid="9" grpId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 shadeToTitle="1">
        <a:gradFill flip="none" rotWithShape="1">
          <a:gsLst>
            <a:gs pos="0">
              <a:srgbClr val="FFFFFF">
                <a:lumMod val="100000"/>
              </a:srgbClr>
            </a:gs>
            <a:gs pos="81000">
              <a:srgbClr val="EEEEEE"/>
            </a:gs>
            <a:gs pos="100000">
              <a:srgbClr val="D9D9D9"/>
            </a:gs>
          </a:gsLst>
          <a:path path="shap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6E7E1D4-8098-515B-C9E0-E30A1E9BDAB9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9260467" y="2665617"/>
            <a:ext cx="1659945" cy="2506458"/>
          </a:xfrm>
          <a:prstGeom prst="line">
            <a:avLst/>
          </a:prstGeom>
          <a:ln w="57150">
            <a:solidFill>
              <a:srgbClr val="0E20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7EDBC45-B8C7-81E7-7F26-2A460C316155}"/>
              </a:ext>
            </a:extLst>
          </p:cNvPr>
          <p:cNvCxnSpPr>
            <a:cxnSpLocks/>
          </p:cNvCxnSpPr>
          <p:nvPr/>
        </p:nvCxnSpPr>
        <p:spPr>
          <a:xfrm flipH="1">
            <a:off x="7786688" y="2557463"/>
            <a:ext cx="1543050" cy="2614612"/>
          </a:xfrm>
          <a:prstGeom prst="line">
            <a:avLst/>
          </a:prstGeom>
          <a:ln w="57150">
            <a:solidFill>
              <a:srgbClr val="0E20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441FB92-0F58-50C6-F871-8616E89C7CB9}"/>
              </a:ext>
            </a:extLst>
          </p:cNvPr>
          <p:cNvCxnSpPr>
            <a:cxnSpLocks/>
          </p:cNvCxnSpPr>
          <p:nvPr/>
        </p:nvCxnSpPr>
        <p:spPr>
          <a:xfrm>
            <a:off x="9146167" y="2528398"/>
            <a:ext cx="1419654" cy="1132842"/>
          </a:xfrm>
          <a:prstGeom prst="line">
            <a:avLst/>
          </a:prstGeom>
          <a:ln w="57150">
            <a:solidFill>
              <a:srgbClr val="0E20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83AE991-6E18-C68C-1C4A-272EA911E384}"/>
              </a:ext>
            </a:extLst>
          </p:cNvPr>
          <p:cNvCxnSpPr>
            <a:cxnSpLocks/>
          </p:cNvCxnSpPr>
          <p:nvPr/>
        </p:nvCxnSpPr>
        <p:spPr>
          <a:xfrm flipH="1">
            <a:off x="7686675" y="2528398"/>
            <a:ext cx="1785938" cy="1143490"/>
          </a:xfrm>
          <a:prstGeom prst="line">
            <a:avLst/>
          </a:prstGeom>
          <a:ln w="57150">
            <a:solidFill>
              <a:srgbClr val="0E20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4FAFF1A-47B7-1FAC-4BA1-D9F32FEF5E18}"/>
              </a:ext>
            </a:extLst>
          </p:cNvPr>
          <p:cNvSpPr txBox="1"/>
          <p:nvPr/>
        </p:nvSpPr>
        <p:spPr>
          <a:xfrm>
            <a:off x="838200" y="2451768"/>
            <a:ext cx="5257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Grid Search CV (GS)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Random Search CV (RS)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Bayesian Optimization (BO)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Bayes Search CV (BS)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Optuna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Cuckoo Search Algorithm (CSA)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E010C4-DFF2-0B22-F2FA-2CEC8462E7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E1869-9730-4598-9176-337922940FBD}" type="datetime1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2/2/2023</a:t>
            </a:fld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6E3DEA-5D64-2EDC-10D8-1C11895521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A0ECF-A6E5-4C6F-AC34-3E83F0130569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23</a:t>
            </a:fld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8B414E-84F4-B185-B9BA-C55829815059}"/>
              </a:ext>
            </a:extLst>
          </p:cNvPr>
          <p:cNvSpPr/>
          <p:nvPr/>
        </p:nvSpPr>
        <p:spPr>
          <a:xfrm>
            <a:off x="0" y="-39384"/>
            <a:ext cx="12207240" cy="1371600"/>
          </a:xfrm>
          <a:prstGeom prst="rect">
            <a:avLst/>
          </a:prstGeom>
          <a:solidFill>
            <a:srgbClr val="61738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n-US" sz="4000" b="1" dirty="0">
                <a:solidFill>
                  <a:schemeClr val="bg1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Hyper Parameter Tuning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D27D2C1-D2E5-76FB-C489-F2FF30056D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81" t="20933"/>
          <a:stretch/>
        </p:blipFill>
        <p:spPr>
          <a:xfrm>
            <a:off x="-14575" y="-39384"/>
            <a:ext cx="3093929" cy="13689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EC407D4-04C9-3AE6-6C40-C02B4FCC1F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3905" y="143427"/>
            <a:ext cx="731520" cy="985244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E3FA79A-5808-A6B3-55EF-31C5AC990974}"/>
              </a:ext>
            </a:extLst>
          </p:cNvPr>
          <p:cNvCxnSpPr>
            <a:cxnSpLocks/>
          </p:cNvCxnSpPr>
          <p:nvPr/>
        </p:nvCxnSpPr>
        <p:spPr>
          <a:xfrm>
            <a:off x="-14575" y="6850361"/>
            <a:ext cx="12206575" cy="0"/>
          </a:xfrm>
          <a:prstGeom prst="line">
            <a:avLst/>
          </a:prstGeom>
          <a:noFill/>
          <a:ln w="76200" cap="flat" cmpd="sng" algn="ctr">
            <a:solidFill>
              <a:srgbClr val="617389"/>
            </a:solidFill>
            <a:prstDash val="solid"/>
            <a:miter lim="800000"/>
          </a:ln>
          <a:effectLst/>
        </p:spPr>
      </p:cxn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4FB25D4-C036-2CBE-C1FA-33CFAE41519E}"/>
              </a:ext>
            </a:extLst>
          </p:cNvPr>
          <p:cNvSpPr/>
          <p:nvPr/>
        </p:nvSpPr>
        <p:spPr>
          <a:xfrm>
            <a:off x="8138684" y="1714700"/>
            <a:ext cx="2243566" cy="950917"/>
          </a:xfrm>
          <a:prstGeom prst="roundRect">
            <a:avLst/>
          </a:prstGeom>
          <a:solidFill>
            <a:srgbClr val="FB5607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Random Forest</a:t>
            </a:r>
          </a:p>
        </p:txBody>
      </p:sp>
      <p:sp>
        <p:nvSpPr>
          <p:cNvPr id="11" name="Rectangle: Diagonal Corners Rounded 10">
            <a:extLst>
              <a:ext uri="{FF2B5EF4-FFF2-40B4-BE49-F238E27FC236}">
                <a16:creationId xmlns:a16="http://schemas.microsoft.com/office/drawing/2014/main" id="{17783AFB-A4F3-3874-AA22-71D8CA60054F}"/>
              </a:ext>
            </a:extLst>
          </p:cNvPr>
          <p:cNvSpPr/>
          <p:nvPr/>
        </p:nvSpPr>
        <p:spPr>
          <a:xfrm>
            <a:off x="6336292" y="3208636"/>
            <a:ext cx="1562100" cy="672176"/>
          </a:xfrm>
          <a:prstGeom prst="round2DiagRect">
            <a:avLst/>
          </a:prstGeom>
          <a:solidFill>
            <a:srgbClr val="219EBC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Max Depth</a:t>
            </a:r>
          </a:p>
        </p:txBody>
      </p:sp>
      <p:sp>
        <p:nvSpPr>
          <p:cNvPr id="12" name="Rectangle: Diagonal Corners Rounded 11">
            <a:extLst>
              <a:ext uri="{FF2B5EF4-FFF2-40B4-BE49-F238E27FC236}">
                <a16:creationId xmlns:a16="http://schemas.microsoft.com/office/drawing/2014/main" id="{1B0E53CB-19B1-B9E3-6FAA-745098D076B6}"/>
              </a:ext>
            </a:extLst>
          </p:cNvPr>
          <p:cNvSpPr/>
          <p:nvPr/>
        </p:nvSpPr>
        <p:spPr>
          <a:xfrm>
            <a:off x="10483325" y="3208636"/>
            <a:ext cx="1562100" cy="672176"/>
          </a:xfrm>
          <a:prstGeom prst="round2DiagRect">
            <a:avLst/>
          </a:prstGeom>
          <a:solidFill>
            <a:srgbClr val="219EBC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 Estimators</a:t>
            </a:r>
          </a:p>
        </p:txBody>
      </p:sp>
      <p:sp>
        <p:nvSpPr>
          <p:cNvPr id="13" name="Rectangle: Diagonal Corners Rounded 12">
            <a:extLst>
              <a:ext uri="{FF2B5EF4-FFF2-40B4-BE49-F238E27FC236}">
                <a16:creationId xmlns:a16="http://schemas.microsoft.com/office/drawing/2014/main" id="{23197303-8AB1-9005-A5B7-DF3281D96B30}"/>
              </a:ext>
            </a:extLst>
          </p:cNvPr>
          <p:cNvSpPr/>
          <p:nvPr/>
        </p:nvSpPr>
        <p:spPr>
          <a:xfrm>
            <a:off x="6895092" y="4973941"/>
            <a:ext cx="2006600" cy="676656"/>
          </a:xfrm>
          <a:prstGeom prst="round2DiagRect">
            <a:avLst/>
          </a:prstGeom>
          <a:solidFill>
            <a:srgbClr val="219EBC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Min Samples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Leaf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Rectangle: Diagonal Corners Rounded 13">
            <a:extLst>
              <a:ext uri="{FF2B5EF4-FFF2-40B4-BE49-F238E27FC236}">
                <a16:creationId xmlns:a16="http://schemas.microsoft.com/office/drawing/2014/main" id="{FB98D670-21FC-770E-5426-D2F148D93158}"/>
              </a:ext>
            </a:extLst>
          </p:cNvPr>
          <p:cNvSpPr/>
          <p:nvPr/>
        </p:nvSpPr>
        <p:spPr>
          <a:xfrm>
            <a:off x="9982200" y="4958510"/>
            <a:ext cx="1676400" cy="676656"/>
          </a:xfrm>
          <a:prstGeom prst="round2DiagRect">
            <a:avLst/>
          </a:prstGeom>
          <a:solidFill>
            <a:srgbClr val="219EBC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Max Features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A23E5BB-5798-D34B-F6B8-5F5E50999C94}"/>
              </a:ext>
            </a:extLst>
          </p:cNvPr>
          <p:cNvSpPr txBox="1"/>
          <p:nvPr/>
        </p:nvSpPr>
        <p:spPr>
          <a:xfrm>
            <a:off x="838200" y="1928548"/>
            <a:ext cx="4686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Algorithms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100BDDB-F3D7-A64A-3649-9A1D869F471E}"/>
              </a:ext>
            </a:extLst>
          </p:cNvPr>
          <p:cNvSpPr txBox="1"/>
          <p:nvPr/>
        </p:nvSpPr>
        <p:spPr>
          <a:xfrm>
            <a:off x="6895092" y="5820229"/>
            <a:ext cx="4763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7: Hyper parameters of random forest</a:t>
            </a:r>
          </a:p>
        </p:txBody>
      </p:sp>
    </p:spTree>
    <p:extLst>
      <p:ext uri="{BB962C8B-B14F-4D97-AF65-F5344CB8AC3E}">
        <p14:creationId xmlns:p14="http://schemas.microsoft.com/office/powerpoint/2010/main" val="1762948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5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45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450" decel="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450" decel="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500"/>
                            </p:stCondLst>
                            <p:childTnLst>
                              <p:par>
                                <p:cTn id="5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000"/>
                            </p:stCondLst>
                            <p:childTnLst>
                              <p:par>
                                <p:cTn id="6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500"/>
                            </p:stCondLst>
                            <p:childTnLst>
                              <p:par>
                                <p:cTn id="6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2000"/>
                            </p:stCondLst>
                            <p:childTnLst>
                              <p:par>
                                <p:cTn id="7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2500"/>
                            </p:stCondLst>
                            <p:childTnLst>
                              <p:par>
                                <p:cTn id="7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3000"/>
                            </p:stCondLst>
                            <p:childTnLst>
                              <p:par>
                                <p:cTn id="8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 animBg="1"/>
      <p:bldP spid="12" grpId="0" animBg="1"/>
      <p:bldP spid="13" grpId="0" animBg="1"/>
      <p:bldP spid="14" grpId="0" animBg="1"/>
      <p:bldP spid="30" grpId="0"/>
      <p:bldP spid="1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 shadeToTitle="1">
        <a:gradFill flip="none" rotWithShape="1">
          <a:gsLst>
            <a:gs pos="0">
              <a:srgbClr val="FFFFFF">
                <a:lumMod val="100000"/>
              </a:srgbClr>
            </a:gs>
            <a:gs pos="81000">
              <a:srgbClr val="EEEEEE"/>
            </a:gs>
            <a:gs pos="100000">
              <a:srgbClr val="D9D9D9"/>
            </a:gs>
          </a:gsLst>
          <a:path path="shap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B5A2BC1-7845-090E-F194-E1E4105D1C93}"/>
              </a:ext>
            </a:extLst>
          </p:cNvPr>
          <p:cNvSpPr txBox="1"/>
          <p:nvPr/>
        </p:nvSpPr>
        <p:spPr>
          <a:xfrm>
            <a:off x="1470314" y="1636720"/>
            <a:ext cx="92513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Table 2: Outcomes of the algorithms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F7F9343-B85A-CF8C-319B-16574C6FD8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7082395"/>
              </p:ext>
            </p:extLst>
          </p:nvPr>
        </p:nvGraphicFramePr>
        <p:xfrm>
          <a:off x="1470314" y="2101273"/>
          <a:ext cx="9251372" cy="4105291"/>
        </p:xfrm>
        <a:graphic>
          <a:graphicData uri="http://schemas.openxmlformats.org/drawingml/2006/table">
            <a:tbl>
              <a:tblPr bandRow="1">
                <a:tableStyleId>{BC89EF96-8CEA-46FF-86C4-4CE0E7609802}</a:tableStyleId>
              </a:tblPr>
              <a:tblGrid>
                <a:gridCol w="1736328">
                  <a:extLst>
                    <a:ext uri="{9D8B030D-6E8A-4147-A177-3AD203B41FA5}">
                      <a16:colId xmlns:a16="http://schemas.microsoft.com/office/drawing/2014/main" val="2704990199"/>
                    </a:ext>
                  </a:extLst>
                </a:gridCol>
                <a:gridCol w="1129318">
                  <a:extLst>
                    <a:ext uri="{9D8B030D-6E8A-4147-A177-3AD203B41FA5}">
                      <a16:colId xmlns:a16="http://schemas.microsoft.com/office/drawing/2014/main" val="1681533238"/>
                    </a:ext>
                  </a:extLst>
                </a:gridCol>
                <a:gridCol w="1312832">
                  <a:extLst>
                    <a:ext uri="{9D8B030D-6E8A-4147-A177-3AD203B41FA5}">
                      <a16:colId xmlns:a16="http://schemas.microsoft.com/office/drawing/2014/main" val="2919413471"/>
                    </a:ext>
                  </a:extLst>
                </a:gridCol>
                <a:gridCol w="1655348">
                  <a:extLst>
                    <a:ext uri="{9D8B030D-6E8A-4147-A177-3AD203B41FA5}">
                      <a16:colId xmlns:a16="http://schemas.microsoft.com/office/drawing/2014/main" val="2190042414"/>
                    </a:ext>
                  </a:extLst>
                </a:gridCol>
                <a:gridCol w="2119745">
                  <a:extLst>
                    <a:ext uri="{9D8B030D-6E8A-4147-A177-3AD203B41FA5}">
                      <a16:colId xmlns:a16="http://schemas.microsoft.com/office/drawing/2014/main" val="3794870848"/>
                    </a:ext>
                  </a:extLst>
                </a:gridCol>
                <a:gridCol w="1297801">
                  <a:extLst>
                    <a:ext uri="{9D8B030D-6E8A-4147-A177-3AD203B41FA5}">
                      <a16:colId xmlns:a16="http://schemas.microsoft.com/office/drawing/2014/main" val="3335883525"/>
                    </a:ext>
                  </a:extLst>
                </a:gridCol>
              </a:tblGrid>
              <a:tr h="70780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b="1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Algorithm Name</a:t>
                      </a:r>
                      <a:endParaRPr lang="en-US" sz="1700" b="1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221" marR="9221" marT="92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b="1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Accuracy</a:t>
                      </a:r>
                      <a:endParaRPr lang="en-US" sz="1700" b="1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221" marR="9221" marT="92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b="1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Max Depth</a:t>
                      </a:r>
                      <a:endParaRPr lang="en-US" sz="1700" b="1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221" marR="9221" marT="92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b="1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Max Features</a:t>
                      </a:r>
                      <a:endParaRPr lang="en-US" sz="1700" b="1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221" marR="9221" marT="92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b="1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Min Samples Leaf</a:t>
                      </a:r>
                      <a:endParaRPr lang="en-US" sz="1700" b="1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221" marR="9221" marT="92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b="1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 Estimators</a:t>
                      </a:r>
                      <a:endParaRPr lang="en-US" sz="1700" b="1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221" marR="9221" marT="9221" marB="0" anchor="ctr"/>
                </a:tc>
                <a:extLst>
                  <a:ext uri="{0D108BD9-81ED-4DB2-BD59-A6C34878D82A}">
                    <a16:rowId xmlns:a16="http://schemas.microsoft.com/office/drawing/2014/main" val="796480725"/>
                  </a:ext>
                </a:extLst>
              </a:tr>
              <a:tr h="56624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b="1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GS</a:t>
                      </a:r>
                      <a:endParaRPr lang="en-US" sz="1700" b="1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221" marR="9221" marT="92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62.50%</a:t>
                      </a:r>
                      <a:endParaRPr lang="en-US" sz="17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221" marR="9221" marT="92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US" sz="1700" b="0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221" marR="9221" marT="92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endParaRPr lang="en-US" sz="1700" b="0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221" marR="9221" marT="92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32</a:t>
                      </a:r>
                      <a:endParaRPr lang="en-US" sz="1700" b="0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221" marR="9221" marT="92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63</a:t>
                      </a:r>
                      <a:endParaRPr lang="en-US" sz="1700" b="0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221" marR="9221" marT="9221" marB="0" anchor="ctr"/>
                </a:tc>
                <a:extLst>
                  <a:ext uri="{0D108BD9-81ED-4DB2-BD59-A6C34878D82A}">
                    <a16:rowId xmlns:a16="http://schemas.microsoft.com/office/drawing/2014/main" val="4147599040"/>
                  </a:ext>
                </a:extLst>
              </a:tr>
              <a:tr h="56624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b="1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RS</a:t>
                      </a:r>
                      <a:endParaRPr lang="en-US" sz="1700" b="1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221" marR="9221" marT="92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58.70%</a:t>
                      </a:r>
                      <a:endParaRPr lang="en-US" sz="17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221" marR="9221" marT="92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sz="1700" b="0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221" marR="9221" marT="92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</a:t>
                      </a:r>
                      <a:endParaRPr lang="en-US" sz="1700" b="0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221" marR="9221" marT="92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1700" b="0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221" marR="9221" marT="92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40</a:t>
                      </a:r>
                      <a:endParaRPr lang="en-US" sz="1700" b="0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221" marR="9221" marT="9221" marB="0" anchor="ctr"/>
                </a:tc>
                <a:extLst>
                  <a:ext uri="{0D108BD9-81ED-4DB2-BD59-A6C34878D82A}">
                    <a16:rowId xmlns:a16="http://schemas.microsoft.com/office/drawing/2014/main" val="2949640573"/>
                  </a:ext>
                </a:extLst>
              </a:tr>
              <a:tr h="56624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b="1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BO</a:t>
                      </a:r>
                      <a:endParaRPr lang="en-US" sz="1700" b="1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221" marR="9221" marT="92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62.20%</a:t>
                      </a:r>
                      <a:endParaRPr lang="en-US" sz="17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221" marR="9221" marT="92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 </a:t>
                      </a:r>
                      <a:endParaRPr lang="en-US" sz="17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221" marR="9221" marT="92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0.67</a:t>
                      </a:r>
                      <a:endParaRPr lang="en-US" sz="17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221" marR="9221" marT="92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 </a:t>
                      </a:r>
                      <a:endParaRPr lang="en-US" sz="17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221" marR="9221" marT="92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198</a:t>
                      </a:r>
                      <a:endParaRPr lang="en-US" sz="17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221" marR="9221" marT="9221" marB="0" anchor="ctr"/>
                </a:tc>
                <a:extLst>
                  <a:ext uri="{0D108BD9-81ED-4DB2-BD59-A6C34878D82A}">
                    <a16:rowId xmlns:a16="http://schemas.microsoft.com/office/drawing/2014/main" val="2931295128"/>
                  </a:ext>
                </a:extLst>
              </a:tr>
              <a:tr h="56624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b="1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BS</a:t>
                      </a:r>
                      <a:endParaRPr lang="en-US" sz="1700" b="1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221" marR="9221" marT="92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63.80%</a:t>
                      </a:r>
                      <a:endParaRPr lang="en-US" sz="17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221" marR="9221" marT="92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sz="1700" b="0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221" marR="9221" marT="92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lang="en-US" sz="1700" b="0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221" marR="9221" marT="92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</a:t>
                      </a:r>
                      <a:endParaRPr lang="en-US" sz="1700" b="0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221" marR="9221" marT="92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60</a:t>
                      </a:r>
                      <a:endParaRPr lang="en-US" sz="1700" b="0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221" marR="9221" marT="9221" marB="0" anchor="ctr"/>
                </a:tc>
                <a:extLst>
                  <a:ext uri="{0D108BD9-81ED-4DB2-BD59-A6C34878D82A}">
                    <a16:rowId xmlns:a16="http://schemas.microsoft.com/office/drawing/2014/main" val="2517819935"/>
                  </a:ext>
                </a:extLst>
              </a:tr>
              <a:tr h="56624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b="1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Optuna</a:t>
                      </a:r>
                      <a:endParaRPr lang="en-US" sz="1700" b="1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221" marR="9221" marT="92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62.10%</a:t>
                      </a:r>
                      <a:endParaRPr lang="en-US" sz="17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221" marR="9221" marT="92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46</a:t>
                      </a:r>
                      <a:endParaRPr lang="en-US" sz="1700" b="0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221" marR="9221" marT="92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b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sqrt</a:t>
                      </a:r>
                      <a:endParaRPr lang="en-US" sz="17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221" marR="9221" marT="92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24</a:t>
                      </a:r>
                      <a:endParaRPr lang="en-US" sz="1700" b="0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221" marR="9221" marT="92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70</a:t>
                      </a:r>
                      <a:endParaRPr lang="en-US" sz="1700" b="0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221" marR="9221" marT="9221" marB="0" anchor="ctr"/>
                </a:tc>
                <a:extLst>
                  <a:ext uri="{0D108BD9-81ED-4DB2-BD59-A6C34878D82A}">
                    <a16:rowId xmlns:a16="http://schemas.microsoft.com/office/drawing/2014/main" val="51490596"/>
                  </a:ext>
                </a:extLst>
              </a:tr>
              <a:tr h="56624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b="1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CSA</a:t>
                      </a:r>
                      <a:endParaRPr lang="en-US" sz="1700" b="1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221" marR="9221" marT="92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69.71%</a:t>
                      </a:r>
                      <a:endParaRPr lang="en-US" sz="17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221" marR="9221" marT="92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</a:t>
                      </a:r>
                      <a:endParaRPr lang="en-US" sz="17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221" marR="9221" marT="92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21</a:t>
                      </a:r>
                      <a:endParaRPr lang="en-US" sz="17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221" marR="9221" marT="92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</a:t>
                      </a:r>
                      <a:endParaRPr lang="en-US" sz="17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221" marR="9221" marT="92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46</a:t>
                      </a:r>
                      <a:endParaRPr lang="en-US" sz="17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221" marR="9221" marT="9221" marB="0" anchor="ctr"/>
                </a:tc>
                <a:extLst>
                  <a:ext uri="{0D108BD9-81ED-4DB2-BD59-A6C34878D82A}">
                    <a16:rowId xmlns:a16="http://schemas.microsoft.com/office/drawing/2014/main" val="2652027744"/>
                  </a:ext>
                </a:extLst>
              </a:tr>
            </a:tbl>
          </a:graphicData>
        </a:graphic>
      </p:graphicFrame>
      <p:sp>
        <p:nvSpPr>
          <p:cNvPr id="8" name="Oval 7">
            <a:extLst>
              <a:ext uri="{FF2B5EF4-FFF2-40B4-BE49-F238E27FC236}">
                <a16:creationId xmlns:a16="http://schemas.microsoft.com/office/drawing/2014/main" id="{381B3CBF-83D4-CBBA-0E27-BAAE5B0754D9}"/>
              </a:ext>
            </a:extLst>
          </p:cNvPr>
          <p:cNvSpPr/>
          <p:nvPr/>
        </p:nvSpPr>
        <p:spPr>
          <a:xfrm>
            <a:off x="1586818" y="5760132"/>
            <a:ext cx="274320" cy="274320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146FEB7-C557-BD41-5C5F-22C771A151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EBD374-8298-4FA1-B2FE-C727475D9A8F}" type="datetime1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2/2/2023</a:t>
            </a:fld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6FCCC0-B724-E83C-D0CE-436F44E280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A0ECF-A6E5-4C6F-AC34-3E83F0130569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24</a:t>
            </a:fld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57AA6A4-BC2F-AF84-90BE-A9DD899EFC18}"/>
              </a:ext>
            </a:extLst>
          </p:cNvPr>
          <p:cNvSpPr/>
          <p:nvPr/>
        </p:nvSpPr>
        <p:spPr>
          <a:xfrm>
            <a:off x="0" y="-39384"/>
            <a:ext cx="12207240" cy="1371600"/>
          </a:xfrm>
          <a:prstGeom prst="rect">
            <a:avLst/>
          </a:prstGeom>
          <a:solidFill>
            <a:srgbClr val="61738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n-US" sz="4000" b="1" dirty="0">
                <a:solidFill>
                  <a:schemeClr val="bg1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Hyper Parameter Tuning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067AC80-0944-F16E-E7C6-4BEFFC6982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81" t="20933"/>
          <a:stretch/>
        </p:blipFill>
        <p:spPr>
          <a:xfrm>
            <a:off x="-14575" y="-39384"/>
            <a:ext cx="3093929" cy="136897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EB83394-2A27-FEA2-2C94-6428CA315F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3905" y="143427"/>
            <a:ext cx="731520" cy="985244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B8E096A-35CA-3612-F266-66568EF0F1CD}"/>
              </a:ext>
            </a:extLst>
          </p:cNvPr>
          <p:cNvCxnSpPr>
            <a:cxnSpLocks/>
          </p:cNvCxnSpPr>
          <p:nvPr/>
        </p:nvCxnSpPr>
        <p:spPr>
          <a:xfrm>
            <a:off x="-14575" y="6850361"/>
            <a:ext cx="12206575" cy="0"/>
          </a:xfrm>
          <a:prstGeom prst="line">
            <a:avLst/>
          </a:prstGeom>
          <a:noFill/>
          <a:ln w="76200" cap="flat" cmpd="sng" algn="ctr">
            <a:solidFill>
              <a:srgbClr val="617389"/>
            </a:solidFill>
            <a:prstDash val="solid"/>
            <a:miter lim="800000"/>
          </a:ln>
          <a:effectLst/>
        </p:spPr>
      </p:cxnSp>
    </p:spTree>
    <p:extLst>
      <p:ext uri="{BB962C8B-B14F-4D97-AF65-F5344CB8AC3E}">
        <p14:creationId xmlns:p14="http://schemas.microsoft.com/office/powerpoint/2010/main" val="623573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6" presetClass="emph" presetSubtype="0" repeatCount="indefinite" fill="hold" grpId="1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17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animBg="1"/>
      <p:bldP spid="8" grpId="1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 shadeToTitle="1">
        <a:gradFill flip="none" rotWithShape="1">
          <a:gsLst>
            <a:gs pos="0">
              <a:srgbClr val="FFFFFF">
                <a:lumMod val="100000"/>
              </a:srgbClr>
            </a:gs>
            <a:gs pos="81000">
              <a:srgbClr val="EEEEEE"/>
            </a:gs>
            <a:gs pos="100000">
              <a:srgbClr val="D9D9D9"/>
            </a:gs>
          </a:gsLst>
          <a:path path="shap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 descr="Database with solid fill">
            <a:extLst>
              <a:ext uri="{FF2B5EF4-FFF2-40B4-BE49-F238E27FC236}">
                <a16:creationId xmlns:a16="http://schemas.microsoft.com/office/drawing/2014/main" id="{8EDED151-1234-3F9C-3402-A8A1600D2B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48956" y="2703783"/>
            <a:ext cx="1828800" cy="1828800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657A1AB-2627-F590-98E7-CCA46ECCCF34}"/>
              </a:ext>
            </a:extLst>
          </p:cNvPr>
          <p:cNvCxnSpPr>
            <a:cxnSpLocks/>
          </p:cNvCxnSpPr>
          <p:nvPr/>
        </p:nvCxnSpPr>
        <p:spPr>
          <a:xfrm>
            <a:off x="3077756" y="3618183"/>
            <a:ext cx="914400" cy="0"/>
          </a:xfrm>
          <a:prstGeom prst="straightConnector1">
            <a:avLst/>
          </a:prstGeom>
          <a:ln w="38100">
            <a:solidFill>
              <a:srgbClr val="0E203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77505264-0CF9-DFB9-F216-9C06D46F1E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01" b="97030" l="9906" r="89780">
                        <a14:foregroundMark x1="49214" y1="91337" x2="49214" y2="91337"/>
                        <a14:foregroundMark x1="49686" y1="95545" x2="49686" y2="96287"/>
                        <a14:foregroundMark x1="49214" y1="95792" x2="50157" y2="97030"/>
                        <a14:foregroundMark x1="47484" y1="97030" x2="50786" y2="9703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14379" y="2824574"/>
            <a:ext cx="2283355" cy="1450433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936420B2-0F6F-6759-C756-3C3153B05956}"/>
              </a:ext>
            </a:extLst>
          </p:cNvPr>
          <p:cNvGrpSpPr/>
          <p:nvPr/>
        </p:nvGrpSpPr>
        <p:grpSpPr>
          <a:xfrm>
            <a:off x="4407480" y="3195414"/>
            <a:ext cx="853320" cy="845538"/>
            <a:chOff x="8756710" y="4820826"/>
            <a:chExt cx="853320" cy="845538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98024D8-0754-6089-8E7E-3F1640FD4D82}"/>
                </a:ext>
              </a:extLst>
            </p:cNvPr>
            <p:cNvSpPr/>
            <p:nvPr/>
          </p:nvSpPr>
          <p:spPr>
            <a:xfrm>
              <a:off x="9030385" y="4820826"/>
              <a:ext cx="182880" cy="182880"/>
            </a:xfrm>
            <a:prstGeom prst="ellipse">
              <a:avLst/>
            </a:prstGeom>
            <a:solidFill>
              <a:srgbClr val="FB5607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B290C137-6F16-771B-55A6-24D46809829B}"/>
                </a:ext>
              </a:extLst>
            </p:cNvPr>
            <p:cNvSpPr/>
            <p:nvPr/>
          </p:nvSpPr>
          <p:spPr>
            <a:xfrm>
              <a:off x="9370020" y="4900883"/>
              <a:ext cx="182880" cy="182880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F8A7BADC-8114-8BB3-CC61-BDF83B818993}"/>
                </a:ext>
              </a:extLst>
            </p:cNvPr>
            <p:cNvSpPr/>
            <p:nvPr/>
          </p:nvSpPr>
          <p:spPr>
            <a:xfrm>
              <a:off x="9109085" y="5123086"/>
              <a:ext cx="182880" cy="182880"/>
            </a:xfrm>
            <a:prstGeom prst="ellipse">
              <a:avLst/>
            </a:prstGeom>
            <a:solidFill>
              <a:srgbClr val="EE6C4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A3BE7FC2-085F-859C-E8E8-66FC7FECBB26}"/>
                </a:ext>
              </a:extLst>
            </p:cNvPr>
            <p:cNvSpPr/>
            <p:nvPr/>
          </p:nvSpPr>
          <p:spPr>
            <a:xfrm>
              <a:off x="8756710" y="4992323"/>
              <a:ext cx="182880" cy="182880"/>
            </a:xfrm>
            <a:prstGeom prst="ellipse">
              <a:avLst/>
            </a:prstGeom>
            <a:solidFill>
              <a:srgbClr val="99C1D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E8E25771-0853-F7DD-A6CA-A98527B67A67}"/>
                </a:ext>
              </a:extLst>
            </p:cNvPr>
            <p:cNvSpPr/>
            <p:nvPr/>
          </p:nvSpPr>
          <p:spPr>
            <a:xfrm>
              <a:off x="8847505" y="5300604"/>
              <a:ext cx="182880" cy="182880"/>
            </a:xfrm>
            <a:prstGeom prst="ellipse">
              <a:avLst/>
            </a:prstGeom>
            <a:solidFill>
              <a:srgbClr val="3D5A8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94B52B98-4C3E-D3B2-9F0B-AB25BF602459}"/>
                </a:ext>
              </a:extLst>
            </p:cNvPr>
            <p:cNvSpPr/>
            <p:nvPr/>
          </p:nvSpPr>
          <p:spPr>
            <a:xfrm>
              <a:off x="9427150" y="5300604"/>
              <a:ext cx="182880" cy="182880"/>
            </a:xfrm>
            <a:prstGeom prst="ellipse">
              <a:avLst/>
            </a:prstGeom>
            <a:solidFill>
              <a:srgbClr val="219EB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A02AA00A-B9E4-7C2C-C652-BAC541C2AE89}"/>
                </a:ext>
              </a:extLst>
            </p:cNvPr>
            <p:cNvSpPr/>
            <p:nvPr/>
          </p:nvSpPr>
          <p:spPr>
            <a:xfrm>
              <a:off x="9173835" y="5483484"/>
              <a:ext cx="182880" cy="182880"/>
            </a:xfrm>
            <a:prstGeom prst="ellipse">
              <a:avLst/>
            </a:prstGeom>
            <a:solidFill>
              <a:srgbClr val="61738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8D3086E1-251D-90DA-4EC2-6F3E86D13C2E}"/>
              </a:ext>
            </a:extLst>
          </p:cNvPr>
          <p:cNvGrpSpPr/>
          <p:nvPr/>
        </p:nvGrpSpPr>
        <p:grpSpPr>
          <a:xfrm>
            <a:off x="9486834" y="3526743"/>
            <a:ext cx="465425" cy="182880"/>
            <a:chOff x="5850926" y="4468800"/>
            <a:chExt cx="465425" cy="182880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98AE7021-CC39-8BC0-B3A8-88DB18A5BEA5}"/>
                </a:ext>
              </a:extLst>
            </p:cNvPr>
            <p:cNvSpPr/>
            <p:nvPr/>
          </p:nvSpPr>
          <p:spPr>
            <a:xfrm>
              <a:off x="6133471" y="4468800"/>
              <a:ext cx="182880" cy="182880"/>
            </a:xfrm>
            <a:prstGeom prst="ellipse">
              <a:avLst/>
            </a:prstGeom>
            <a:solidFill>
              <a:srgbClr val="FB5607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F233E9ED-FCEC-BD1B-52B9-D5D72F50105B}"/>
                </a:ext>
              </a:extLst>
            </p:cNvPr>
            <p:cNvSpPr/>
            <p:nvPr/>
          </p:nvSpPr>
          <p:spPr>
            <a:xfrm>
              <a:off x="5850926" y="4468800"/>
              <a:ext cx="182880" cy="182880"/>
            </a:xfrm>
            <a:prstGeom prst="ellipse">
              <a:avLst/>
            </a:prstGeom>
            <a:solidFill>
              <a:srgbClr val="219EB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03B859B7-1DCC-2E57-8438-500E9D3D2B80}"/>
              </a:ext>
            </a:extLst>
          </p:cNvPr>
          <p:cNvSpPr txBox="1"/>
          <p:nvPr/>
        </p:nvSpPr>
        <p:spPr>
          <a:xfrm>
            <a:off x="1216871" y="4394200"/>
            <a:ext cx="1958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3DAF3EE-EAC7-853C-9309-48E04A8DB52C}"/>
              </a:ext>
            </a:extLst>
          </p:cNvPr>
          <p:cNvSpPr txBox="1"/>
          <p:nvPr/>
        </p:nvSpPr>
        <p:spPr>
          <a:xfrm>
            <a:off x="3880985" y="4394200"/>
            <a:ext cx="1958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Features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B07BE27D-01E6-340E-DFC7-8D67AFCB743F}"/>
              </a:ext>
            </a:extLst>
          </p:cNvPr>
          <p:cNvCxnSpPr>
            <a:cxnSpLocks/>
          </p:cNvCxnSpPr>
          <p:nvPr/>
        </p:nvCxnSpPr>
        <p:spPr>
          <a:xfrm>
            <a:off x="5514251" y="3578766"/>
            <a:ext cx="914400" cy="0"/>
          </a:xfrm>
          <a:prstGeom prst="straightConnector1">
            <a:avLst/>
          </a:prstGeom>
          <a:ln w="38100">
            <a:solidFill>
              <a:srgbClr val="0E203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DBFECBED-CE24-B927-C3F6-3A9538F533F7}"/>
              </a:ext>
            </a:extLst>
          </p:cNvPr>
          <p:cNvSpPr txBox="1"/>
          <p:nvPr/>
        </p:nvSpPr>
        <p:spPr>
          <a:xfrm>
            <a:off x="6336676" y="4394200"/>
            <a:ext cx="1958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Features Selection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308EA29-4F03-98A8-C316-56B99D4E0702}"/>
              </a:ext>
            </a:extLst>
          </p:cNvPr>
          <p:cNvSpPr txBox="1"/>
          <p:nvPr/>
        </p:nvSpPr>
        <p:spPr>
          <a:xfrm>
            <a:off x="8938635" y="4394200"/>
            <a:ext cx="1958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Selected Features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A586B5E6-0760-BA10-03F2-9FF1592394EE}"/>
              </a:ext>
            </a:extLst>
          </p:cNvPr>
          <p:cNvCxnSpPr>
            <a:cxnSpLocks/>
          </p:cNvCxnSpPr>
          <p:nvPr/>
        </p:nvCxnSpPr>
        <p:spPr>
          <a:xfrm>
            <a:off x="8114695" y="3602849"/>
            <a:ext cx="914400" cy="0"/>
          </a:xfrm>
          <a:prstGeom prst="straightConnector1">
            <a:avLst/>
          </a:prstGeom>
          <a:ln w="38100">
            <a:solidFill>
              <a:srgbClr val="0E203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0764943-5DA1-E402-EE75-7AF20C24FD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2785F-CBB1-4EA5-B74E-B1FDB63AA260}" type="datetime1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2/2/2023</a:t>
            </a:fld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D1C2712-F42B-7CE5-9CF3-E0D274AF63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A0ECF-A6E5-4C6F-AC34-3E83F0130569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25</a:t>
            </a:fld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E82FA7F-156D-7153-ECBC-6106A9243AD2}"/>
              </a:ext>
            </a:extLst>
          </p:cNvPr>
          <p:cNvSpPr/>
          <p:nvPr/>
        </p:nvSpPr>
        <p:spPr>
          <a:xfrm>
            <a:off x="0" y="-39384"/>
            <a:ext cx="12207240" cy="1371600"/>
          </a:xfrm>
          <a:prstGeom prst="rect">
            <a:avLst/>
          </a:prstGeom>
          <a:solidFill>
            <a:srgbClr val="61738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n-US" sz="4000" b="1" dirty="0">
                <a:solidFill>
                  <a:schemeClr val="bg1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Feature Selection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075BAD1-F854-B76C-4443-08BE32BEC6C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881" t="20933"/>
          <a:stretch/>
        </p:blipFill>
        <p:spPr>
          <a:xfrm>
            <a:off x="-14575" y="-39384"/>
            <a:ext cx="3093929" cy="136897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9D79CAB-0BF3-CA66-EF2E-181A515FFD6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3905" y="143427"/>
            <a:ext cx="731520" cy="985244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032F3F6-96AF-4AB0-1CAB-B668E65098A3}"/>
              </a:ext>
            </a:extLst>
          </p:cNvPr>
          <p:cNvCxnSpPr>
            <a:cxnSpLocks/>
          </p:cNvCxnSpPr>
          <p:nvPr/>
        </p:nvCxnSpPr>
        <p:spPr>
          <a:xfrm>
            <a:off x="-14575" y="6850361"/>
            <a:ext cx="12206575" cy="0"/>
          </a:xfrm>
          <a:prstGeom prst="line">
            <a:avLst/>
          </a:prstGeom>
          <a:noFill/>
          <a:ln w="76200" cap="flat" cmpd="sng" algn="ctr">
            <a:solidFill>
              <a:srgbClr val="617389"/>
            </a:solidFill>
            <a:prstDash val="solid"/>
            <a:miter lim="800000"/>
          </a:ln>
          <a:effectLst/>
        </p:spPr>
      </p:cxnSp>
    </p:spTree>
    <p:extLst>
      <p:ext uri="{BB962C8B-B14F-4D97-AF65-F5344CB8AC3E}">
        <p14:creationId xmlns:p14="http://schemas.microsoft.com/office/powerpoint/2010/main" val="1739917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39" grpId="0"/>
      <p:bldP spid="41" grpId="0"/>
      <p:bldP spid="4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 shadeToTitle="1">
        <a:gradFill flip="none" rotWithShape="1">
          <a:gsLst>
            <a:gs pos="0">
              <a:srgbClr val="FFFFFF">
                <a:lumMod val="100000"/>
              </a:srgbClr>
            </a:gs>
            <a:gs pos="81000">
              <a:srgbClr val="EEEEEE"/>
            </a:gs>
            <a:gs pos="100000">
              <a:srgbClr val="D9D9D9"/>
            </a:gs>
          </a:gsLst>
          <a:path path="shap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roup 55">
            <a:extLst>
              <a:ext uri="{FF2B5EF4-FFF2-40B4-BE49-F238E27FC236}">
                <a16:creationId xmlns:a16="http://schemas.microsoft.com/office/drawing/2014/main" id="{DC961F1B-B6F3-2AAC-DFA8-0F1C356661C6}"/>
              </a:ext>
            </a:extLst>
          </p:cNvPr>
          <p:cNvGrpSpPr/>
          <p:nvPr/>
        </p:nvGrpSpPr>
        <p:grpSpPr>
          <a:xfrm>
            <a:off x="7886700" y="2260600"/>
            <a:ext cx="1168400" cy="2971800"/>
            <a:chOff x="7886700" y="2260600"/>
            <a:chExt cx="1168400" cy="2971800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A86E2C7-83FB-0B9F-BB0B-A5DAFC88FE1A}"/>
                </a:ext>
              </a:extLst>
            </p:cNvPr>
            <p:cNvCxnSpPr/>
            <p:nvPr/>
          </p:nvCxnSpPr>
          <p:spPr>
            <a:xfrm>
              <a:off x="7886700" y="3738231"/>
              <a:ext cx="660400" cy="0"/>
            </a:xfrm>
            <a:prstGeom prst="line">
              <a:avLst/>
            </a:prstGeom>
            <a:ln w="38100">
              <a:solidFill>
                <a:srgbClr val="0E203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EC88B3D-0FD7-B23C-EE25-C37106897FE2}"/>
                </a:ext>
              </a:extLst>
            </p:cNvPr>
            <p:cNvCxnSpPr>
              <a:cxnSpLocks/>
            </p:cNvCxnSpPr>
            <p:nvPr/>
          </p:nvCxnSpPr>
          <p:spPr>
            <a:xfrm>
              <a:off x="8547100" y="2260600"/>
              <a:ext cx="0" cy="2971800"/>
            </a:xfrm>
            <a:prstGeom prst="line">
              <a:avLst/>
            </a:prstGeom>
            <a:ln w="38100">
              <a:solidFill>
                <a:srgbClr val="0E203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79C8678F-D571-B364-2915-DA936AB7E26F}"/>
                </a:ext>
              </a:extLst>
            </p:cNvPr>
            <p:cNvCxnSpPr>
              <a:cxnSpLocks/>
            </p:cNvCxnSpPr>
            <p:nvPr/>
          </p:nvCxnSpPr>
          <p:spPr>
            <a:xfrm>
              <a:off x="8547100" y="2280906"/>
              <a:ext cx="508000" cy="0"/>
            </a:xfrm>
            <a:prstGeom prst="straightConnector1">
              <a:avLst/>
            </a:prstGeom>
            <a:ln w="38100">
              <a:solidFill>
                <a:srgbClr val="0E203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C3EF02BF-9034-6BA5-B0E5-7F7B346BC4C3}"/>
                </a:ext>
              </a:extLst>
            </p:cNvPr>
            <p:cNvCxnSpPr>
              <a:cxnSpLocks/>
            </p:cNvCxnSpPr>
            <p:nvPr/>
          </p:nvCxnSpPr>
          <p:spPr>
            <a:xfrm>
              <a:off x="8547100" y="3738231"/>
              <a:ext cx="508000" cy="0"/>
            </a:xfrm>
            <a:prstGeom prst="straightConnector1">
              <a:avLst/>
            </a:prstGeom>
            <a:ln w="38100">
              <a:solidFill>
                <a:srgbClr val="0E203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314AAD51-C7DB-F430-57E8-12234D1927CD}"/>
                </a:ext>
              </a:extLst>
            </p:cNvPr>
            <p:cNvCxnSpPr>
              <a:cxnSpLocks/>
            </p:cNvCxnSpPr>
            <p:nvPr/>
          </p:nvCxnSpPr>
          <p:spPr>
            <a:xfrm>
              <a:off x="8528050" y="5232400"/>
              <a:ext cx="508000" cy="0"/>
            </a:xfrm>
            <a:prstGeom prst="straightConnector1">
              <a:avLst/>
            </a:prstGeom>
            <a:ln w="38100">
              <a:solidFill>
                <a:srgbClr val="0E203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1B5A2BC1-7845-090E-F194-E1E4105D1C93}"/>
              </a:ext>
            </a:extLst>
          </p:cNvPr>
          <p:cNvSpPr txBox="1"/>
          <p:nvPr/>
        </p:nvSpPr>
        <p:spPr>
          <a:xfrm>
            <a:off x="3446759" y="1412784"/>
            <a:ext cx="52946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CSA</a:t>
            </a:r>
          </a:p>
        </p:txBody>
      </p:sp>
      <p:pic>
        <p:nvPicPr>
          <p:cNvPr id="8194" name="Picture 2" descr="Cloud cuckoo land of policy making">
            <a:extLst>
              <a:ext uri="{FF2B5EF4-FFF2-40B4-BE49-F238E27FC236}">
                <a16:creationId xmlns:a16="http://schemas.microsoft.com/office/drawing/2014/main" id="{8A200D09-D2F4-1634-3C4B-FDEB920A7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904" y="3051574"/>
            <a:ext cx="2080203" cy="1170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53EADCBF-50B6-9DA5-88E9-B64DD0CFDACB}"/>
              </a:ext>
            </a:extLst>
          </p:cNvPr>
          <p:cNvCxnSpPr>
            <a:cxnSpLocks/>
          </p:cNvCxnSpPr>
          <p:nvPr/>
        </p:nvCxnSpPr>
        <p:spPr>
          <a:xfrm>
            <a:off x="2794766" y="3737374"/>
            <a:ext cx="893293" cy="0"/>
          </a:xfrm>
          <a:prstGeom prst="straightConnector1">
            <a:avLst/>
          </a:prstGeom>
          <a:ln w="38100">
            <a:solidFill>
              <a:srgbClr val="0E203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C401401-06F2-9597-7C94-2E9B53DF3F6E}"/>
              </a:ext>
            </a:extLst>
          </p:cNvPr>
          <p:cNvCxnSpPr>
            <a:cxnSpLocks/>
          </p:cNvCxnSpPr>
          <p:nvPr/>
        </p:nvCxnSpPr>
        <p:spPr>
          <a:xfrm>
            <a:off x="5080766" y="3738231"/>
            <a:ext cx="893293" cy="0"/>
          </a:xfrm>
          <a:prstGeom prst="straightConnector1">
            <a:avLst/>
          </a:prstGeom>
          <a:ln w="38100">
            <a:solidFill>
              <a:srgbClr val="0E203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BFE04222-0333-0A89-4DC8-1C3D0F1FD5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217943" y="3051574"/>
            <a:ext cx="1828800" cy="1371600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C3578E06-DF1E-2837-47BE-E62F62328B57}"/>
              </a:ext>
            </a:extLst>
          </p:cNvPr>
          <p:cNvSpPr txBox="1"/>
          <p:nvPr/>
        </p:nvSpPr>
        <p:spPr>
          <a:xfrm>
            <a:off x="616765" y="4318823"/>
            <a:ext cx="1279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Cuckoo</a:t>
            </a:r>
          </a:p>
        </p:txBody>
      </p:sp>
      <p:pic>
        <p:nvPicPr>
          <p:cNvPr id="7" name="Graphic 6" descr="Home with solid fill">
            <a:extLst>
              <a:ext uri="{FF2B5EF4-FFF2-40B4-BE49-F238E27FC236}">
                <a16:creationId xmlns:a16="http://schemas.microsoft.com/office/drawing/2014/main" id="{5435AFCB-9BC7-7925-7140-FACBAA050D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00500" y="3179431"/>
            <a:ext cx="914400" cy="914400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4ACE2B2A-FCB5-C1D8-AA36-5A9586D497E9}"/>
              </a:ext>
            </a:extLst>
          </p:cNvPr>
          <p:cNvSpPr txBox="1"/>
          <p:nvPr/>
        </p:nvSpPr>
        <p:spPr>
          <a:xfrm>
            <a:off x="3817901" y="4322620"/>
            <a:ext cx="1279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Host Nest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4059E1C-DCC6-DCD0-24BE-893B1C14CDB9}"/>
              </a:ext>
            </a:extLst>
          </p:cNvPr>
          <p:cNvSpPr txBox="1"/>
          <p:nvPr/>
        </p:nvSpPr>
        <p:spPr>
          <a:xfrm>
            <a:off x="6492544" y="4492644"/>
            <a:ext cx="1279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Egg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3FD7FC60-13EC-6310-3B2F-8B888EFD6A60}"/>
              </a:ext>
            </a:extLst>
          </p:cNvPr>
          <p:cNvGrpSpPr/>
          <p:nvPr/>
        </p:nvGrpSpPr>
        <p:grpSpPr>
          <a:xfrm>
            <a:off x="9036050" y="1823706"/>
            <a:ext cx="3050999" cy="3776835"/>
            <a:chOff x="9036050" y="1823706"/>
            <a:chExt cx="3050999" cy="3776835"/>
          </a:xfrm>
        </p:grpSpPr>
        <p:pic>
          <p:nvPicPr>
            <p:cNvPr id="33" name="Graphic 32" descr="House with solid fill">
              <a:extLst>
                <a:ext uri="{FF2B5EF4-FFF2-40B4-BE49-F238E27FC236}">
                  <a16:creationId xmlns:a16="http://schemas.microsoft.com/office/drawing/2014/main" id="{D26F046F-8117-50F4-4FAC-FBCD1A3FA6E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036050" y="1823706"/>
              <a:ext cx="822960" cy="822960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FA6D5AF6-539C-AF06-7146-081F0A54F06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0"/>
                </a:ext>
              </a:extLst>
            </a:blip>
            <a:stretch>
              <a:fillRect/>
            </a:stretch>
          </p:blipFill>
          <p:spPr>
            <a:xfrm>
              <a:off x="9190833" y="3308496"/>
              <a:ext cx="1336354" cy="887423"/>
            </a:xfrm>
            <a:prstGeom prst="rect">
              <a:avLst/>
            </a:prstGeom>
          </p:spPr>
        </p:pic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50AF6E86-0E9E-81A7-0EC1-7A1ECCC3ADD9}"/>
                </a:ext>
              </a:extLst>
            </p:cNvPr>
            <p:cNvGrpSpPr/>
            <p:nvPr/>
          </p:nvGrpSpPr>
          <p:grpSpPr>
            <a:xfrm>
              <a:off x="9055100" y="4829797"/>
              <a:ext cx="978221" cy="770744"/>
              <a:chOff x="2995297" y="4299748"/>
              <a:chExt cx="978221" cy="770744"/>
            </a:xfrm>
          </p:grpSpPr>
          <p:pic>
            <p:nvPicPr>
              <p:cNvPr id="38" name="Graphic 37" descr="Sparrow with solid fill">
                <a:extLst>
                  <a:ext uri="{FF2B5EF4-FFF2-40B4-BE49-F238E27FC236}">
                    <a16:creationId xmlns:a16="http://schemas.microsoft.com/office/drawing/2014/main" id="{AF8CBD19-23C1-2E37-D3FB-596F001FBD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187702" y="4299748"/>
                <a:ext cx="365760" cy="365760"/>
              </a:xfrm>
              <a:prstGeom prst="rect">
                <a:avLst/>
              </a:prstGeom>
            </p:spPr>
          </p:pic>
          <p:pic>
            <p:nvPicPr>
              <p:cNvPr id="39" name="Graphic 38" descr="Sparrow with solid fill">
                <a:extLst>
                  <a:ext uri="{FF2B5EF4-FFF2-40B4-BE49-F238E27FC236}">
                    <a16:creationId xmlns:a16="http://schemas.microsoft.com/office/drawing/2014/main" id="{8E8AB451-B889-B1B7-D3D5-892BD3D4F3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340102" y="4452148"/>
                <a:ext cx="365760" cy="365760"/>
              </a:xfrm>
              <a:prstGeom prst="rect">
                <a:avLst/>
              </a:prstGeom>
            </p:spPr>
          </p:pic>
          <p:pic>
            <p:nvPicPr>
              <p:cNvPr id="40" name="Graphic 39" descr="Sparrow with solid fill">
                <a:extLst>
                  <a:ext uri="{FF2B5EF4-FFF2-40B4-BE49-F238E27FC236}">
                    <a16:creationId xmlns:a16="http://schemas.microsoft.com/office/drawing/2014/main" id="{8AABAA4E-E43B-0C8B-780E-0F93EA48EE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278192" y="4704732"/>
                <a:ext cx="365760" cy="365760"/>
              </a:xfrm>
              <a:prstGeom prst="rect">
                <a:avLst/>
              </a:prstGeom>
            </p:spPr>
          </p:pic>
          <p:pic>
            <p:nvPicPr>
              <p:cNvPr id="41" name="Graphic 40" descr="Sparrow with solid fill">
                <a:extLst>
                  <a:ext uri="{FF2B5EF4-FFF2-40B4-BE49-F238E27FC236}">
                    <a16:creationId xmlns:a16="http://schemas.microsoft.com/office/drawing/2014/main" id="{4A9B528F-3283-4A32-4251-F30A3403E7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2995297" y="4588836"/>
                <a:ext cx="365760" cy="365760"/>
              </a:xfrm>
              <a:prstGeom prst="rect">
                <a:avLst/>
              </a:prstGeom>
            </p:spPr>
          </p:pic>
          <p:pic>
            <p:nvPicPr>
              <p:cNvPr id="42" name="Graphic 41" descr="Sparrow with solid fill">
                <a:extLst>
                  <a:ext uri="{FF2B5EF4-FFF2-40B4-BE49-F238E27FC236}">
                    <a16:creationId xmlns:a16="http://schemas.microsoft.com/office/drawing/2014/main" id="{B373D807-A78E-4A80-973B-A98F53D766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607758" y="4578440"/>
                <a:ext cx="365760" cy="365760"/>
              </a:xfrm>
              <a:prstGeom prst="rect">
                <a:avLst/>
              </a:prstGeom>
            </p:spPr>
          </p:pic>
        </p:grp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C94BCDCE-A314-8D4A-6E1B-1635D60F985B}"/>
                </a:ext>
              </a:extLst>
            </p:cNvPr>
            <p:cNvSpPr txBox="1"/>
            <p:nvPr/>
          </p:nvSpPr>
          <p:spPr>
            <a:xfrm>
              <a:off x="9667561" y="2131922"/>
              <a:ext cx="127959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New Nest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B950717A-8636-94BB-B085-348C70D9BCBD}"/>
                </a:ext>
              </a:extLst>
            </p:cNvPr>
            <p:cNvSpPr txBox="1"/>
            <p:nvPr/>
          </p:nvSpPr>
          <p:spPr>
            <a:xfrm>
              <a:off x="10527186" y="3636631"/>
              <a:ext cx="15598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Destroyed Egg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A8560B64-705A-E7AB-B11E-53171436EB49}"/>
                </a:ext>
              </a:extLst>
            </p:cNvPr>
            <p:cNvSpPr txBox="1"/>
            <p:nvPr/>
          </p:nvSpPr>
          <p:spPr>
            <a:xfrm>
              <a:off x="10033321" y="5009403"/>
              <a:ext cx="15598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New Generation</a:t>
              </a:r>
            </a:p>
          </p:txBody>
        </p:sp>
      </p:grp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6491B68-A93F-A6A7-B3AA-4C31E36CB5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788FC-834E-4CB3-9C0E-F59E71AEB70C}" type="datetime1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2/2/2023</a:t>
            </a:fld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F89BCA-10A8-93E6-FCA1-110FF62C4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A0ECF-A6E5-4C6F-AC34-3E83F0130569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26</a:t>
            </a:fld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BA8A3A7-9262-32C0-528D-6C13D89B99E6}"/>
              </a:ext>
            </a:extLst>
          </p:cNvPr>
          <p:cNvSpPr/>
          <p:nvPr/>
        </p:nvSpPr>
        <p:spPr>
          <a:xfrm>
            <a:off x="0" y="-39384"/>
            <a:ext cx="12207240" cy="1371600"/>
          </a:xfrm>
          <a:prstGeom prst="rect">
            <a:avLst/>
          </a:prstGeom>
          <a:solidFill>
            <a:srgbClr val="61738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n-US" sz="4000" b="1" dirty="0">
                <a:solidFill>
                  <a:schemeClr val="bg1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Feature Selection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B9A1C53-138D-4906-E2C6-2C6E3CB5914B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6881" t="20933"/>
          <a:stretch/>
        </p:blipFill>
        <p:spPr>
          <a:xfrm>
            <a:off x="-14575" y="-39384"/>
            <a:ext cx="3093929" cy="136897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0FD2C3E-87F4-A8DB-6E0F-E8B5B66A53E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3905" y="143427"/>
            <a:ext cx="731520" cy="985244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BA8C134-0458-F674-D64B-3FD6A3586D52}"/>
              </a:ext>
            </a:extLst>
          </p:cNvPr>
          <p:cNvCxnSpPr>
            <a:cxnSpLocks/>
          </p:cNvCxnSpPr>
          <p:nvPr/>
        </p:nvCxnSpPr>
        <p:spPr>
          <a:xfrm>
            <a:off x="-14575" y="6850361"/>
            <a:ext cx="12206575" cy="0"/>
          </a:xfrm>
          <a:prstGeom prst="line">
            <a:avLst/>
          </a:prstGeom>
          <a:noFill/>
          <a:ln w="76200" cap="flat" cmpd="sng" algn="ctr">
            <a:solidFill>
              <a:srgbClr val="617389"/>
            </a:solidFill>
            <a:prstDash val="solid"/>
            <a:miter lim="800000"/>
          </a:ln>
          <a:effectLst/>
        </p:spPr>
      </p:cxnSp>
    </p:spTree>
    <p:extLst>
      <p:ext uri="{BB962C8B-B14F-4D97-AF65-F5344CB8AC3E}">
        <p14:creationId xmlns:p14="http://schemas.microsoft.com/office/powerpoint/2010/main" val="3393295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750"/>
                            </p:stCondLst>
                            <p:childTnLst>
                              <p:par>
                                <p:cTn id="31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250"/>
                            </p:stCondLst>
                            <p:childTnLst>
                              <p:par>
                                <p:cTn id="37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500"/>
                            </p:stCondLst>
                            <p:childTnLst>
                              <p:par>
                                <p:cTn id="40" presetID="9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45" grpId="0"/>
      <p:bldP spid="4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 shadeToTitle="1">
        <a:gradFill flip="none" rotWithShape="1">
          <a:gsLst>
            <a:gs pos="0">
              <a:srgbClr val="FFFFFF">
                <a:lumMod val="100000"/>
              </a:srgbClr>
            </a:gs>
            <a:gs pos="81000">
              <a:srgbClr val="EEEEEE"/>
            </a:gs>
            <a:gs pos="100000">
              <a:srgbClr val="D9D9D9"/>
            </a:gs>
          </a:gsLst>
          <a:path path="shap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BF6ABB0-FB21-012B-879F-32D283E88ADD}"/>
              </a:ext>
            </a:extLst>
          </p:cNvPr>
          <p:cNvSpPr/>
          <p:nvPr/>
        </p:nvSpPr>
        <p:spPr>
          <a:xfrm>
            <a:off x="1162847" y="1936004"/>
            <a:ext cx="9866306" cy="4705960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B5A2BC1-7845-090E-F194-E1E4105D1C93}"/>
              </a:ext>
            </a:extLst>
          </p:cNvPr>
          <p:cNvSpPr txBox="1"/>
          <p:nvPr/>
        </p:nvSpPr>
        <p:spPr>
          <a:xfrm>
            <a:off x="3446759" y="1412784"/>
            <a:ext cx="52946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CSA</a:t>
            </a:r>
          </a:p>
        </p:txBody>
      </p:sp>
      <p:pic>
        <p:nvPicPr>
          <p:cNvPr id="6" name="Graphic 5" descr="Home with solid fill">
            <a:extLst>
              <a:ext uri="{FF2B5EF4-FFF2-40B4-BE49-F238E27FC236}">
                <a16:creationId xmlns:a16="http://schemas.microsoft.com/office/drawing/2014/main" id="{D1FB4D04-5056-840C-AB0B-4D0A7A2AAB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22114" y="2064380"/>
            <a:ext cx="731520" cy="731520"/>
          </a:xfrm>
          <a:prstGeom prst="rect">
            <a:avLst/>
          </a:prstGeom>
        </p:spPr>
      </p:pic>
      <p:pic>
        <p:nvPicPr>
          <p:cNvPr id="10" name="Graphic 9" descr="Home with solid fill">
            <a:extLst>
              <a:ext uri="{FF2B5EF4-FFF2-40B4-BE49-F238E27FC236}">
                <a16:creationId xmlns:a16="http://schemas.microsoft.com/office/drawing/2014/main" id="{172C109B-E686-6A9E-8AC4-DAF62F3D66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39523" y="5364771"/>
            <a:ext cx="731520" cy="731520"/>
          </a:xfrm>
          <a:prstGeom prst="rect">
            <a:avLst/>
          </a:prstGeom>
        </p:spPr>
      </p:pic>
      <p:pic>
        <p:nvPicPr>
          <p:cNvPr id="11" name="Graphic 10" descr="Home with solid fill">
            <a:extLst>
              <a:ext uri="{FF2B5EF4-FFF2-40B4-BE49-F238E27FC236}">
                <a16:creationId xmlns:a16="http://schemas.microsoft.com/office/drawing/2014/main" id="{42D2501F-B4C1-B067-CF4B-E5E20BD0A8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90672" y="5255635"/>
            <a:ext cx="731520" cy="731520"/>
          </a:xfrm>
          <a:prstGeom prst="rect">
            <a:avLst/>
          </a:prstGeom>
        </p:spPr>
      </p:pic>
      <p:pic>
        <p:nvPicPr>
          <p:cNvPr id="14" name="Graphic 13" descr="Home with solid fill">
            <a:extLst>
              <a:ext uri="{FF2B5EF4-FFF2-40B4-BE49-F238E27FC236}">
                <a16:creationId xmlns:a16="http://schemas.microsoft.com/office/drawing/2014/main" id="{E233A8BD-B64D-3F34-28F2-6CA6F65774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75517" y="2064380"/>
            <a:ext cx="731520" cy="731520"/>
          </a:xfrm>
          <a:prstGeom prst="rect">
            <a:avLst/>
          </a:prstGeom>
        </p:spPr>
      </p:pic>
      <p:pic>
        <p:nvPicPr>
          <p:cNvPr id="15" name="Graphic 14" descr="Home with solid fill">
            <a:extLst>
              <a:ext uri="{FF2B5EF4-FFF2-40B4-BE49-F238E27FC236}">
                <a16:creationId xmlns:a16="http://schemas.microsoft.com/office/drawing/2014/main" id="{5FA5CF08-3CEB-124D-F579-27FFD8BAE5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61685" y="3375147"/>
            <a:ext cx="731520" cy="731520"/>
          </a:xfrm>
          <a:prstGeom prst="rect">
            <a:avLst/>
          </a:prstGeom>
        </p:spPr>
      </p:pic>
      <p:pic>
        <p:nvPicPr>
          <p:cNvPr id="16" name="Graphic 15" descr="Home with solid fill">
            <a:extLst>
              <a:ext uri="{FF2B5EF4-FFF2-40B4-BE49-F238E27FC236}">
                <a16:creationId xmlns:a16="http://schemas.microsoft.com/office/drawing/2014/main" id="{887693FC-99B0-E5DA-18AE-87A9E30984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32033" y="2875502"/>
            <a:ext cx="731520" cy="731520"/>
          </a:xfrm>
          <a:prstGeom prst="rect">
            <a:avLst/>
          </a:prstGeom>
        </p:spPr>
      </p:pic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E8BA279E-8F49-AB47-1E9D-60D9F1B3D2AE}"/>
              </a:ext>
            </a:extLst>
          </p:cNvPr>
          <p:cNvSpPr/>
          <p:nvPr/>
        </p:nvSpPr>
        <p:spPr>
          <a:xfrm rot="16200000">
            <a:off x="33645" y="3930096"/>
            <a:ext cx="1565623" cy="415835"/>
          </a:xfrm>
          <a:prstGeom prst="roundRect">
            <a:avLst/>
          </a:prstGeom>
          <a:noFill/>
          <a:ln w="28575">
            <a:solidFill>
              <a:srgbClr val="0E20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Search Space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6DAE44B5-49EB-B83A-5553-EF230E431B1E}"/>
              </a:ext>
            </a:extLst>
          </p:cNvPr>
          <p:cNvSpPr/>
          <p:nvPr/>
        </p:nvSpPr>
        <p:spPr>
          <a:xfrm>
            <a:off x="1796527" y="2776928"/>
            <a:ext cx="366650" cy="396172"/>
          </a:xfrm>
          <a:prstGeom prst="roundRect">
            <a:avLst/>
          </a:prstGeom>
          <a:noFill/>
          <a:ln w="28575">
            <a:solidFill>
              <a:srgbClr val="3D5A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696881F9-ED0E-CC5F-3DC5-09896223767E}"/>
              </a:ext>
            </a:extLst>
          </p:cNvPr>
          <p:cNvSpPr/>
          <p:nvPr/>
        </p:nvSpPr>
        <p:spPr>
          <a:xfrm>
            <a:off x="1847174" y="6065410"/>
            <a:ext cx="366650" cy="396172"/>
          </a:xfrm>
          <a:prstGeom prst="roundRect">
            <a:avLst/>
          </a:prstGeom>
          <a:noFill/>
          <a:ln w="28575">
            <a:solidFill>
              <a:srgbClr val="3D5A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</a:p>
        </p:txBody>
      </p:sp>
      <p:pic>
        <p:nvPicPr>
          <p:cNvPr id="9" name="Graphic 8" descr="Home with solid fill">
            <a:extLst>
              <a:ext uri="{FF2B5EF4-FFF2-40B4-BE49-F238E27FC236}">
                <a16:creationId xmlns:a16="http://schemas.microsoft.com/office/drawing/2014/main" id="{FA4D14E5-A730-E116-7B9E-D3686DD255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15239" y="3724931"/>
            <a:ext cx="731520" cy="731520"/>
          </a:xfrm>
          <a:prstGeom prst="rect">
            <a:avLst/>
          </a:prstGeom>
        </p:spPr>
      </p:pic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01901C5F-4068-9641-38B1-F6813FF952F1}"/>
              </a:ext>
            </a:extLst>
          </p:cNvPr>
          <p:cNvSpPr/>
          <p:nvPr/>
        </p:nvSpPr>
        <p:spPr>
          <a:xfrm>
            <a:off x="2915734" y="4445661"/>
            <a:ext cx="366650" cy="396172"/>
          </a:xfrm>
          <a:prstGeom prst="roundRect">
            <a:avLst/>
          </a:prstGeom>
          <a:noFill/>
          <a:ln w="28575">
            <a:solidFill>
              <a:srgbClr val="3D5A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2535C4EC-2798-7298-8E36-CB4C80AD88AE}"/>
              </a:ext>
            </a:extLst>
          </p:cNvPr>
          <p:cNvSpPr/>
          <p:nvPr/>
        </p:nvSpPr>
        <p:spPr>
          <a:xfrm>
            <a:off x="6158635" y="2771202"/>
            <a:ext cx="366650" cy="396172"/>
          </a:xfrm>
          <a:prstGeom prst="roundRect">
            <a:avLst/>
          </a:prstGeom>
          <a:noFill/>
          <a:ln w="28575">
            <a:solidFill>
              <a:srgbClr val="3D5A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31A96B22-1B41-4B04-3ABF-DE815EDCA904}"/>
              </a:ext>
            </a:extLst>
          </p:cNvPr>
          <p:cNvSpPr/>
          <p:nvPr/>
        </p:nvSpPr>
        <p:spPr>
          <a:xfrm>
            <a:off x="7714468" y="3575483"/>
            <a:ext cx="366650" cy="396172"/>
          </a:xfrm>
          <a:prstGeom prst="roundRect">
            <a:avLst/>
          </a:prstGeom>
          <a:noFill/>
          <a:ln w="28575">
            <a:solidFill>
              <a:srgbClr val="3D5A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</a:p>
        </p:txBody>
      </p:sp>
      <p:pic>
        <p:nvPicPr>
          <p:cNvPr id="17" name="Graphic 16" descr="Home with solid fill">
            <a:extLst>
              <a:ext uri="{FF2B5EF4-FFF2-40B4-BE49-F238E27FC236}">
                <a16:creationId xmlns:a16="http://schemas.microsoft.com/office/drawing/2014/main" id="{270B9DAA-7C6F-6F5A-2B23-9853A5670C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37633" y="2064380"/>
            <a:ext cx="731520" cy="731520"/>
          </a:xfrm>
          <a:prstGeom prst="rect">
            <a:avLst/>
          </a:prstGeom>
        </p:spPr>
      </p:pic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0AB6330A-7042-D602-5B7E-106E10CD75CC}"/>
              </a:ext>
            </a:extLst>
          </p:cNvPr>
          <p:cNvSpPr/>
          <p:nvPr/>
        </p:nvSpPr>
        <p:spPr>
          <a:xfrm>
            <a:off x="9820068" y="2795900"/>
            <a:ext cx="366650" cy="396172"/>
          </a:xfrm>
          <a:prstGeom prst="roundRect">
            <a:avLst/>
          </a:prstGeom>
          <a:noFill/>
          <a:ln w="28575">
            <a:solidFill>
              <a:srgbClr val="3D5A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</a:p>
        </p:txBody>
      </p:sp>
      <p:pic>
        <p:nvPicPr>
          <p:cNvPr id="20" name="Graphic 19" descr="Home with solid fill">
            <a:extLst>
              <a:ext uri="{FF2B5EF4-FFF2-40B4-BE49-F238E27FC236}">
                <a16:creationId xmlns:a16="http://schemas.microsoft.com/office/drawing/2014/main" id="{A789B0EC-0E6E-394F-0382-A0D6B95FA6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57156" y="4884551"/>
            <a:ext cx="731520" cy="731520"/>
          </a:xfrm>
          <a:prstGeom prst="rect">
            <a:avLst/>
          </a:prstGeom>
        </p:spPr>
      </p:pic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C64D99AF-29F3-FEAB-3FE7-83FC138E4EF4}"/>
              </a:ext>
            </a:extLst>
          </p:cNvPr>
          <p:cNvSpPr/>
          <p:nvPr/>
        </p:nvSpPr>
        <p:spPr>
          <a:xfrm>
            <a:off x="8236649" y="5571461"/>
            <a:ext cx="366650" cy="396172"/>
          </a:xfrm>
          <a:prstGeom prst="roundRect">
            <a:avLst/>
          </a:prstGeom>
          <a:noFill/>
          <a:ln w="28575">
            <a:solidFill>
              <a:srgbClr val="3D5A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</a:p>
        </p:txBody>
      </p:sp>
      <p:pic>
        <p:nvPicPr>
          <p:cNvPr id="21" name="Graphic 20" descr="Home with solid fill">
            <a:extLst>
              <a:ext uri="{FF2B5EF4-FFF2-40B4-BE49-F238E27FC236}">
                <a16:creationId xmlns:a16="http://schemas.microsoft.com/office/drawing/2014/main" id="{A9FA66BD-1F49-BA9D-EB88-CEBB312616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79066" y="5151244"/>
            <a:ext cx="731520" cy="731520"/>
          </a:xfrm>
          <a:prstGeom prst="rect">
            <a:avLst/>
          </a:prstGeom>
        </p:spPr>
      </p:pic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18AD9E2D-E519-6A7D-63FB-940B4A447AF7}"/>
              </a:ext>
            </a:extLst>
          </p:cNvPr>
          <p:cNvSpPr/>
          <p:nvPr/>
        </p:nvSpPr>
        <p:spPr>
          <a:xfrm>
            <a:off x="10161501" y="5913645"/>
            <a:ext cx="366650" cy="396172"/>
          </a:xfrm>
          <a:prstGeom prst="roundRect">
            <a:avLst/>
          </a:prstGeom>
          <a:noFill/>
          <a:ln w="28575">
            <a:solidFill>
              <a:srgbClr val="3D5A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0FD9ECE3-43B2-46FC-4120-BFBCF6D824B1}"/>
              </a:ext>
            </a:extLst>
          </p:cNvPr>
          <p:cNvSpPr/>
          <p:nvPr/>
        </p:nvSpPr>
        <p:spPr>
          <a:xfrm>
            <a:off x="5344120" y="4062519"/>
            <a:ext cx="366650" cy="396172"/>
          </a:xfrm>
          <a:prstGeom prst="roundRect">
            <a:avLst/>
          </a:prstGeom>
          <a:noFill/>
          <a:ln w="28575">
            <a:solidFill>
              <a:srgbClr val="3D5A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1D8F2F2F-C619-893F-C7C7-09D49C5195EF}"/>
              </a:ext>
            </a:extLst>
          </p:cNvPr>
          <p:cNvSpPr/>
          <p:nvPr/>
        </p:nvSpPr>
        <p:spPr>
          <a:xfrm>
            <a:off x="5603163" y="5987155"/>
            <a:ext cx="366650" cy="396172"/>
          </a:xfrm>
          <a:prstGeom prst="roundRect">
            <a:avLst/>
          </a:prstGeom>
          <a:noFill/>
          <a:ln w="28575">
            <a:solidFill>
              <a:srgbClr val="3D5A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131417AE-82BC-C6F0-7739-C081CF1F4D3E}"/>
              </a:ext>
            </a:extLst>
          </p:cNvPr>
          <p:cNvSpPr/>
          <p:nvPr/>
        </p:nvSpPr>
        <p:spPr>
          <a:xfrm>
            <a:off x="1647287" y="3971655"/>
            <a:ext cx="464665" cy="396172"/>
          </a:xfrm>
          <a:prstGeom prst="roundRect">
            <a:avLst/>
          </a:prstGeom>
          <a:noFill/>
          <a:ln w="28575">
            <a:solidFill>
              <a:srgbClr val="3D5A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’</a:t>
            </a:r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91636915-03CE-98FA-F89B-5DD95CE86CE8}"/>
              </a:ext>
            </a:extLst>
          </p:cNvPr>
          <p:cNvSpPr/>
          <p:nvPr/>
        </p:nvSpPr>
        <p:spPr>
          <a:xfrm>
            <a:off x="2982642" y="6065410"/>
            <a:ext cx="464665" cy="396172"/>
          </a:xfrm>
          <a:prstGeom prst="roundRect">
            <a:avLst/>
          </a:prstGeom>
          <a:noFill/>
          <a:ln w="28575">
            <a:solidFill>
              <a:srgbClr val="3D5A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dirty="0">
                <a:solidFill>
                  <a:schemeClr val="tx1"/>
                </a:solidFill>
                <a:cs typeface="Times New Roman" panose="02020603050405020304" pitchFamily="18" charset="0"/>
              </a:rPr>
              <a:t>’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0BDEE697-DE95-814D-2320-E9D0C852860E}"/>
              </a:ext>
            </a:extLst>
          </p:cNvPr>
          <p:cNvSpPr/>
          <p:nvPr/>
        </p:nvSpPr>
        <p:spPr>
          <a:xfrm>
            <a:off x="3241875" y="2975014"/>
            <a:ext cx="464665" cy="396172"/>
          </a:xfrm>
          <a:prstGeom prst="roundRect">
            <a:avLst/>
          </a:prstGeom>
          <a:noFill/>
          <a:ln w="28575">
            <a:solidFill>
              <a:srgbClr val="3D5A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dirty="0">
                <a:solidFill>
                  <a:schemeClr val="tx1"/>
                </a:solidFill>
                <a:cs typeface="Times New Roman" panose="02020603050405020304" pitchFamily="18" charset="0"/>
              </a:rPr>
              <a:t>’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EE931636-6E6A-59FE-C882-4E748A605E98}"/>
              </a:ext>
            </a:extLst>
          </p:cNvPr>
          <p:cNvSpPr/>
          <p:nvPr/>
        </p:nvSpPr>
        <p:spPr>
          <a:xfrm>
            <a:off x="4851535" y="2901094"/>
            <a:ext cx="464665" cy="368170"/>
          </a:xfrm>
          <a:prstGeom prst="roundRect">
            <a:avLst/>
          </a:prstGeom>
          <a:noFill/>
          <a:ln w="28575">
            <a:solidFill>
              <a:srgbClr val="3D5A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dirty="0">
                <a:solidFill>
                  <a:schemeClr val="tx1"/>
                </a:solidFill>
                <a:cs typeface="Times New Roman" panose="02020603050405020304" pitchFamily="18" charset="0"/>
              </a:rPr>
              <a:t>’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31CA9769-F046-86DD-BF3B-E2AA78A9D86E}"/>
              </a:ext>
            </a:extLst>
          </p:cNvPr>
          <p:cNvSpPr/>
          <p:nvPr/>
        </p:nvSpPr>
        <p:spPr>
          <a:xfrm>
            <a:off x="6158635" y="4442985"/>
            <a:ext cx="464665" cy="368170"/>
          </a:xfrm>
          <a:prstGeom prst="roundRect">
            <a:avLst/>
          </a:prstGeom>
          <a:noFill/>
          <a:ln w="28575">
            <a:solidFill>
              <a:srgbClr val="3D5A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dirty="0">
                <a:solidFill>
                  <a:schemeClr val="tx1"/>
                </a:solidFill>
                <a:cs typeface="Times New Roman" panose="02020603050405020304" pitchFamily="18" charset="0"/>
              </a:rPr>
              <a:t>’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B945CC9E-8FA3-490E-1BF1-AD4D0D507521}"/>
              </a:ext>
            </a:extLst>
          </p:cNvPr>
          <p:cNvSpPr/>
          <p:nvPr/>
        </p:nvSpPr>
        <p:spPr>
          <a:xfrm>
            <a:off x="4200282" y="5077046"/>
            <a:ext cx="464665" cy="368170"/>
          </a:xfrm>
          <a:prstGeom prst="roundRect">
            <a:avLst/>
          </a:prstGeom>
          <a:noFill/>
          <a:ln w="28575">
            <a:solidFill>
              <a:srgbClr val="3D5A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dirty="0">
                <a:solidFill>
                  <a:schemeClr val="tx1"/>
                </a:solidFill>
                <a:cs typeface="Times New Roman" panose="02020603050405020304" pitchFamily="18" charset="0"/>
              </a:rPr>
              <a:t>’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6759CBD5-996A-4FBE-12C4-CAC95F60CDDC}"/>
              </a:ext>
            </a:extLst>
          </p:cNvPr>
          <p:cNvSpPr/>
          <p:nvPr/>
        </p:nvSpPr>
        <p:spPr>
          <a:xfrm>
            <a:off x="9012096" y="3878434"/>
            <a:ext cx="464665" cy="368170"/>
          </a:xfrm>
          <a:prstGeom prst="roundRect">
            <a:avLst/>
          </a:prstGeom>
          <a:noFill/>
          <a:ln w="28575">
            <a:solidFill>
              <a:srgbClr val="3D5A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dirty="0">
                <a:solidFill>
                  <a:schemeClr val="tx1"/>
                </a:solidFill>
                <a:cs typeface="Times New Roman" panose="02020603050405020304" pitchFamily="18" charset="0"/>
              </a:rPr>
              <a:t>’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D8143ECA-BAD2-D7B7-9614-3E34E80C183E}"/>
              </a:ext>
            </a:extLst>
          </p:cNvPr>
          <p:cNvSpPr/>
          <p:nvPr/>
        </p:nvSpPr>
        <p:spPr>
          <a:xfrm>
            <a:off x="7270982" y="5967633"/>
            <a:ext cx="464665" cy="368170"/>
          </a:xfrm>
          <a:prstGeom prst="roundRect">
            <a:avLst/>
          </a:prstGeom>
          <a:noFill/>
          <a:ln w="28575">
            <a:solidFill>
              <a:srgbClr val="3D5A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dirty="0">
                <a:solidFill>
                  <a:schemeClr val="tx1"/>
                </a:solidFill>
                <a:cs typeface="Times New Roman" panose="02020603050405020304" pitchFamily="18" charset="0"/>
              </a:rPr>
              <a:t>’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1DC15094-E542-2BED-BC58-F4DCC71A1DAC}"/>
              </a:ext>
            </a:extLst>
          </p:cNvPr>
          <p:cNvSpPr/>
          <p:nvPr/>
        </p:nvSpPr>
        <p:spPr>
          <a:xfrm>
            <a:off x="9254803" y="5616071"/>
            <a:ext cx="464665" cy="295281"/>
          </a:xfrm>
          <a:prstGeom prst="roundRect">
            <a:avLst/>
          </a:prstGeom>
          <a:noFill/>
          <a:ln w="28575">
            <a:solidFill>
              <a:srgbClr val="3D5A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dirty="0">
                <a:solidFill>
                  <a:schemeClr val="tx1"/>
                </a:solidFill>
                <a:cs typeface="Times New Roman" panose="02020603050405020304" pitchFamily="18" charset="0"/>
              </a:rPr>
              <a:t>’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D7AD0000-A5A3-06B0-E9D8-5EDB708CA832}"/>
              </a:ext>
            </a:extLst>
          </p:cNvPr>
          <p:cNvSpPr/>
          <p:nvPr/>
        </p:nvSpPr>
        <p:spPr>
          <a:xfrm>
            <a:off x="10179480" y="3755740"/>
            <a:ext cx="464665" cy="295281"/>
          </a:xfrm>
          <a:prstGeom prst="roundRect">
            <a:avLst/>
          </a:prstGeom>
          <a:noFill/>
          <a:ln w="28575">
            <a:solidFill>
              <a:srgbClr val="3D5A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dirty="0">
                <a:solidFill>
                  <a:schemeClr val="tx1"/>
                </a:solidFill>
                <a:cs typeface="Times New Roman" panose="02020603050405020304" pitchFamily="18" charset="0"/>
              </a:rPr>
              <a:t>’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276D567-F9E7-120B-F124-B0DAF163FCB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0906" y="6344627"/>
            <a:ext cx="2743200" cy="365125"/>
          </a:xfrm>
        </p:spPr>
        <p:txBody>
          <a:bodyPr/>
          <a:lstStyle/>
          <a:p>
            <a:fld id="{0182BF46-3E50-41E6-AF60-BF061B577FA7}" type="datetime1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2/2/2023</a:t>
            </a:fld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1EDC7-D022-6474-6BEF-367BEED63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A0ECF-A6E5-4C6F-AC34-3E83F0130569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27</a:t>
            </a:fld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24EAE9A-43D9-74B6-FCC8-0B104143A44D}"/>
              </a:ext>
            </a:extLst>
          </p:cNvPr>
          <p:cNvSpPr/>
          <p:nvPr/>
        </p:nvSpPr>
        <p:spPr>
          <a:xfrm>
            <a:off x="0" y="-39384"/>
            <a:ext cx="12207240" cy="1371600"/>
          </a:xfrm>
          <a:prstGeom prst="rect">
            <a:avLst/>
          </a:prstGeom>
          <a:solidFill>
            <a:srgbClr val="61738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n-US" sz="4000" b="1" dirty="0">
                <a:solidFill>
                  <a:schemeClr val="bg1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Feature Selection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5869E0E-DDFA-EF55-F35D-0E3D9D3D5B1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881" t="20933"/>
          <a:stretch/>
        </p:blipFill>
        <p:spPr>
          <a:xfrm>
            <a:off x="-14575" y="-39384"/>
            <a:ext cx="3093929" cy="136897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1A88C74-7EF7-5C9E-4BF7-D65EE2C055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3905" y="143427"/>
            <a:ext cx="731520" cy="985244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5E050E3-14E0-E499-9918-03D9C830BF25}"/>
              </a:ext>
            </a:extLst>
          </p:cNvPr>
          <p:cNvCxnSpPr>
            <a:cxnSpLocks/>
          </p:cNvCxnSpPr>
          <p:nvPr/>
        </p:nvCxnSpPr>
        <p:spPr>
          <a:xfrm>
            <a:off x="-14575" y="6850361"/>
            <a:ext cx="12206575" cy="0"/>
          </a:xfrm>
          <a:prstGeom prst="line">
            <a:avLst/>
          </a:prstGeom>
          <a:noFill/>
          <a:ln w="76200" cap="flat" cmpd="sng" algn="ctr">
            <a:solidFill>
              <a:srgbClr val="617389"/>
            </a:solidFill>
            <a:prstDash val="solid"/>
            <a:miter lim="800000"/>
          </a:ln>
          <a:effectLst/>
        </p:spPr>
      </p:cxnSp>
    </p:spTree>
    <p:extLst>
      <p:ext uri="{BB962C8B-B14F-4D97-AF65-F5344CB8AC3E}">
        <p14:creationId xmlns:p14="http://schemas.microsoft.com/office/powerpoint/2010/main" val="3881166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94" decel="100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94" decel="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94" decel="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794" decel="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" accel="100000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" accel="100000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1"/>
                            </p:stCondLst>
                            <p:childTnLst>
                              <p:par>
                                <p:cTn id="14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1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4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7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0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3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6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9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2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5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8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1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6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125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6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128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6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131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6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134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6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137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6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140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6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143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6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146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6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149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6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152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3.33333E-6 L -0.00989 0.17176 " pathEditMode="relative" rAng="0" ptsTypes="AA">
                                      <p:cBhvr>
                                        <p:cTn id="15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95" y="8588"/>
                                    </p:animMotion>
                                  </p:childTnLst>
                                </p:cTn>
                              </p:par>
                              <p:par>
                                <p:cTn id="15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3.33333E-6 L 0.10144 -0.01412 " pathEditMode="relative" rAng="0" ptsTypes="AA">
                                      <p:cBhvr>
                                        <p:cTn id="15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65" y="-718"/>
                                    </p:animMotion>
                                  </p:childTnLst>
                                </p:cTn>
                              </p:par>
                              <p:par>
                                <p:cTn id="15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3.7037E-6 L 0.03438 -0.23149 " pathEditMode="relative" rAng="0" ptsTypes="AA">
                                      <p:cBhvr>
                                        <p:cTn id="160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19" y="-11574"/>
                                    </p:animMotion>
                                  </p:childTnLst>
                                </p:cTn>
                              </p:par>
                              <p:par>
                                <p:cTn id="16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3.33333E-6 L -0.09674 0.00439 " pathEditMode="relative" rAng="0" ptsTypes="AA">
                                      <p:cBhvr>
                                        <p:cTn id="162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844" y="208"/>
                                    </p:animMotion>
                                  </p:childTnLst>
                                </p:cTn>
                              </p:par>
                              <p:par>
                                <p:cTn id="16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4.07407E-6 L -0.10534 -0.13843 " pathEditMode="relative" rAng="0" ptsTypes="AA">
                                      <p:cBhvr>
                                        <p:cTn id="164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73" y="-6921"/>
                                    </p:animMotion>
                                  </p:childTnLst>
                                </p:cTn>
                              </p:par>
                              <p:par>
                                <p:cTn id="16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3.7037E-7 L 0.07174 0.0338 " pathEditMode="relative" rAng="0" ptsTypes="AA">
                                      <p:cBhvr>
                                        <p:cTn id="166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81" y="1690"/>
                                    </p:animMotion>
                                  </p:childTnLst>
                                </p:cTn>
                              </p:par>
                              <p:par>
                                <p:cTn id="16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7.40741E-7 L -0.07344 0.02847 " pathEditMode="relative" rAng="0" ptsTypes="AA">
                                      <p:cBhvr>
                                        <p:cTn id="168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672" y="1412"/>
                                    </p:animMotion>
                                  </p:childTnLst>
                                </p:cTn>
                              </p:par>
                              <p:par>
                                <p:cTn id="16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-3.7037E-6 L 0.11263 0.02755 " pathEditMode="relative" rAng="0" ptsTypes="AA">
                                      <p:cBhvr>
                                        <p:cTn id="170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625" y="1366"/>
                                    </p:animMotion>
                                  </p:childTnLst>
                                </p:cTn>
                              </p:par>
                              <p:par>
                                <p:cTn id="17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3.33333E-6 L 0.03216 0.12986 " pathEditMode="relative" rAng="0" ptsTypes="AA">
                                      <p:cBhvr>
                                        <p:cTn id="172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02" y="6481"/>
                                    </p:animMotion>
                                  </p:childTnLst>
                                </p:cTn>
                              </p:par>
                              <p:par>
                                <p:cTn id="17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1.85185E-6 L -0.0711 -0.05371 " pathEditMode="relative" rAng="0" ptsTypes="AA">
                                      <p:cBhvr>
                                        <p:cTn id="174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55" y="-26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8" grpId="0" animBg="1"/>
      <p:bldP spid="33" grpId="0" animBg="1"/>
      <p:bldP spid="33" grpId="1" animBg="1"/>
      <p:bldP spid="35" grpId="0" animBg="1"/>
      <p:bldP spid="35" grpId="1" animBg="1"/>
      <p:bldP spid="37" grpId="0" animBg="1"/>
      <p:bldP spid="37" grpId="1" animBg="1"/>
      <p:bldP spid="38" grpId="0" animBg="1"/>
      <p:bldP spid="38" grpId="1" animBg="1"/>
      <p:bldP spid="39" grpId="0" animBg="1"/>
      <p:bldP spid="39" grpId="1" animBg="1"/>
      <p:bldP spid="40" grpId="0" animBg="1"/>
      <p:bldP spid="40" grpId="1" animBg="1"/>
      <p:bldP spid="42" grpId="0" animBg="1"/>
      <p:bldP spid="42" grpId="1" animBg="1"/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 shadeToTitle="1">
        <a:gradFill flip="none" rotWithShape="1">
          <a:gsLst>
            <a:gs pos="0">
              <a:srgbClr val="FFFFFF">
                <a:lumMod val="100000"/>
              </a:srgbClr>
            </a:gs>
            <a:gs pos="81000">
              <a:srgbClr val="EEEEEE"/>
            </a:gs>
            <a:gs pos="100000">
              <a:srgbClr val="D9D9D9"/>
            </a:gs>
          </a:gsLst>
          <a:path path="shap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803D213-DB5E-450A-7A2A-A34F96F52EF0}"/>
                  </a:ext>
                </a:extLst>
              </p:cNvPr>
              <p:cNvSpPr txBox="1"/>
              <p:nvPr/>
            </p:nvSpPr>
            <p:spPr>
              <a:xfrm>
                <a:off x="401311" y="2345844"/>
                <a:ext cx="7117089" cy="6352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d>
                          <m:d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800" i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e>
                        </m:d>
                      </m:sup>
                    </m:sSubSup>
                    <m:r>
                      <a:rPr lang="en-US" sz="2800" i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28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  <m:r>
                      <a:rPr lang="en-US" sz="2800" i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</m:t>
                    </m:r>
                    <m:r>
                      <m:rPr>
                        <m:sty m:val="p"/>
                      </m:rPr>
                      <a:rPr lang="en-US" sz="2800" i="0">
                        <a:latin typeface="Cambria Math" panose="02040503050406030204" pitchFamily="18" charset="0"/>
                      </a:rPr>
                      <m:t>L</m:t>
                    </m:r>
                    <m:r>
                      <a:rPr lang="en-US" sz="2800" i="0">
                        <a:latin typeface="Cambria Math" panose="02040503050406030204" pitchFamily="18" charset="0"/>
                      </a:rPr>
                      <m:t>é</m:t>
                    </m:r>
                    <m:r>
                      <m:rPr>
                        <m:sty m:val="p"/>
                      </m:rPr>
                      <a:rPr lang="en-US" sz="2800" i="0">
                        <a:latin typeface="Cambria Math" panose="02040503050406030204" pitchFamily="18" charset="0"/>
                      </a:rPr>
                      <m:t>vy</m:t>
                    </m:r>
                    <m:d>
                      <m:dPr>
                        <m:ctrlPr>
                          <a:rPr lang="en-US" sz="28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d>
                  </m:oMath>
                </a14:m>
                <a:r>
                  <a:rPr 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………….(1)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803D213-DB5E-450A-7A2A-A34F96F52E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311" y="2345844"/>
                <a:ext cx="7117089" cy="635239"/>
              </a:xfrm>
              <a:prstGeom prst="rect">
                <a:avLst/>
              </a:prstGeom>
              <a:blipFill>
                <a:blip r:embed="rId2"/>
                <a:stretch>
                  <a:fillRect b="-22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9CF0C5C-4BAA-C844-93FE-8700AE9D8DF1}"/>
                  </a:ext>
                </a:extLst>
              </p:cNvPr>
              <p:cNvSpPr txBox="1"/>
              <p:nvPr/>
            </p:nvSpPr>
            <p:spPr>
              <a:xfrm>
                <a:off x="401311" y="5252838"/>
                <a:ext cx="9845775" cy="5434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smtClean="0">
                        <a:latin typeface="Cambria Math" panose="02040503050406030204" pitchFamily="18" charset="0"/>
                      </a:rPr>
                      <m:t>L</m:t>
                    </m:r>
                    <m:r>
                      <a:rPr lang="en-US" sz="2800" i="0">
                        <a:latin typeface="Cambria Math" panose="02040503050406030204" pitchFamily="18" charset="0"/>
                      </a:rPr>
                      <m:t>é</m:t>
                    </m:r>
                    <m:r>
                      <m:rPr>
                        <m:sty m:val="p"/>
                      </m:rPr>
                      <a:rPr lang="en-US" sz="2800" i="0">
                        <a:latin typeface="Cambria Math" panose="02040503050406030204" pitchFamily="18" charset="0"/>
                      </a:rPr>
                      <m:t>vy</m:t>
                    </m:r>
                    <m:r>
                      <a:rPr lang="en-US" sz="2800" i="0">
                        <a:latin typeface="Cambria Math" panose="02040503050406030204" pitchFamily="18" charset="0"/>
                      </a:rPr>
                      <m:t>~</m:t>
                    </m:r>
                    <m:r>
                      <m:rPr>
                        <m:sty m:val="p"/>
                      </m:rPr>
                      <a:rPr lang="en-US" sz="2800" i="0">
                        <a:latin typeface="Cambria Math" panose="02040503050406030204" pitchFamily="18" charset="0"/>
                      </a:rPr>
                      <m:t>u</m:t>
                    </m:r>
                    <m:r>
                      <a:rPr lang="en-US" sz="2800" i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8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en-US" sz="2800" i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𝜆</m:t>
                        </m:r>
                      </m:sup>
                    </m:sSup>
                  </m:oMath>
                </a14:m>
                <a:r>
                  <a:rPr 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…………………….......(2)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9CF0C5C-4BAA-C844-93FE-8700AE9D8D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311" y="5252838"/>
                <a:ext cx="9845775" cy="543418"/>
              </a:xfrm>
              <a:prstGeom prst="rect">
                <a:avLst/>
              </a:prstGeom>
              <a:blipFill>
                <a:blip r:embed="rId3"/>
                <a:stretch>
                  <a:fillRect t="-7865" b="-314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3074F542-EDBC-9DC0-EF03-B011B57B5E1D}"/>
              </a:ext>
            </a:extLst>
          </p:cNvPr>
          <p:cNvSpPr txBox="1"/>
          <p:nvPr/>
        </p:nvSpPr>
        <p:spPr>
          <a:xfrm>
            <a:off x="401311" y="1693738"/>
            <a:ext cx="39264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Lévy Flight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328CEF0-BD92-5A9E-DB31-17965DD63F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F56E6D-3D2B-48CA-A839-F78E9CAEDBBC}" type="datetime1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2/2/2023</a:t>
            </a:fld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C5D3DC5-1C55-6F11-B0E6-ED39C3FFD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A0ECF-A6E5-4C6F-AC34-3E83F0130569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28</a:t>
            </a:fld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2B83052-40CF-2607-DD62-5793A52F0D5E}"/>
              </a:ext>
            </a:extLst>
          </p:cNvPr>
          <p:cNvSpPr/>
          <p:nvPr/>
        </p:nvSpPr>
        <p:spPr>
          <a:xfrm>
            <a:off x="0" y="-39384"/>
            <a:ext cx="12207240" cy="1371600"/>
          </a:xfrm>
          <a:prstGeom prst="rect">
            <a:avLst/>
          </a:prstGeom>
          <a:solidFill>
            <a:srgbClr val="61738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n-US" sz="4000" b="1" dirty="0">
                <a:solidFill>
                  <a:schemeClr val="bg1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Feature Selection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168A1EA-807D-A099-5C85-A9C473539DC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881" t="20933"/>
          <a:stretch/>
        </p:blipFill>
        <p:spPr>
          <a:xfrm>
            <a:off x="-14575" y="-39384"/>
            <a:ext cx="3093929" cy="136897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83DF0C2-1745-F71F-3715-8600C1DF78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3905" y="143427"/>
            <a:ext cx="731520" cy="985244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6E1D047-4EC2-AB5D-C435-1A541EE0C8CB}"/>
              </a:ext>
            </a:extLst>
          </p:cNvPr>
          <p:cNvCxnSpPr>
            <a:cxnSpLocks/>
          </p:cNvCxnSpPr>
          <p:nvPr/>
        </p:nvCxnSpPr>
        <p:spPr>
          <a:xfrm>
            <a:off x="-14575" y="6850361"/>
            <a:ext cx="12206575" cy="0"/>
          </a:xfrm>
          <a:prstGeom prst="line">
            <a:avLst/>
          </a:prstGeom>
          <a:noFill/>
          <a:ln w="76200" cap="flat" cmpd="sng" algn="ctr">
            <a:solidFill>
              <a:srgbClr val="617389"/>
            </a:solidFill>
            <a:prstDash val="solid"/>
            <a:miter lim="800000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E6B90E5-33DF-B59C-64B4-1849ADA0201C}"/>
                  </a:ext>
                </a:extLst>
              </p:cNvPr>
              <p:cNvSpPr txBox="1"/>
              <p:nvPr/>
            </p:nvSpPr>
            <p:spPr>
              <a:xfrm>
                <a:off x="401311" y="3106346"/>
                <a:ext cx="11245818" cy="142731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6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where</a:t>
                </a: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160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60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  <m:sup>
                        <m:d>
                          <m:dPr>
                            <m:ctrlP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160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t</m:t>
                            </m:r>
                            <m:r>
                              <a:rPr lang="en-US" sz="160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e>
                        </m:d>
                      </m:sup>
                    </m:sSubSup>
                    <m:r>
                      <a:rPr lang="en-US" sz="160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new solution</a:t>
                </a: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160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60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sz="160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bSup>
                    <m:r>
                      <a:rPr lang="en-US" sz="160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current solution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α</m:t>
                    </m:r>
                    <m:r>
                      <a:rPr lang="en-US" sz="160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step size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6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P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6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a</m:t>
                        </m:r>
                      </m:sub>
                    </m:sSub>
                    <m:r>
                      <a:rPr lang="en-US" sz="160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Probability of discovery of egg</a:t>
                </a:r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Some nests are replaced by new ones with a fraction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600" i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P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600" i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a</m:t>
                        </m:r>
                      </m:sub>
                    </m:sSub>
                  </m:oMath>
                </a14:m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of the total n nests.</a:t>
                </a:r>
                <a:endParaRPr lang="en-US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E6B90E5-33DF-B59C-64B4-1849ADA020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311" y="3106346"/>
                <a:ext cx="11245818" cy="1427314"/>
              </a:xfrm>
              <a:prstGeom prst="rect">
                <a:avLst/>
              </a:prstGeom>
              <a:blipFill>
                <a:blip r:embed="rId6"/>
                <a:stretch>
                  <a:fillRect l="-325" t="-1282" b="-25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3090476E-63DC-896C-0BCE-3E234BE3B391}"/>
              </a:ext>
            </a:extLst>
          </p:cNvPr>
          <p:cNvSpPr txBox="1"/>
          <p:nvPr/>
        </p:nvSpPr>
        <p:spPr>
          <a:xfrm>
            <a:off x="401311" y="4631639"/>
            <a:ext cx="39264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Lévy distribution</a:t>
            </a:r>
          </a:p>
        </p:txBody>
      </p:sp>
    </p:spTree>
    <p:extLst>
      <p:ext uri="{BB962C8B-B14F-4D97-AF65-F5344CB8AC3E}">
        <p14:creationId xmlns:p14="http://schemas.microsoft.com/office/powerpoint/2010/main" val="2250896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1" grpId="0"/>
      <p:bldP spid="12" grpId="0"/>
      <p:bldP spid="1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 shadeToTitle="1">
        <a:gradFill flip="none" rotWithShape="1">
          <a:gsLst>
            <a:gs pos="0">
              <a:srgbClr val="FFFFFF">
                <a:lumMod val="100000"/>
              </a:srgbClr>
            </a:gs>
            <a:gs pos="81000">
              <a:srgbClr val="EEEEEE"/>
            </a:gs>
            <a:gs pos="100000">
              <a:srgbClr val="D9D9D9"/>
            </a:gs>
          </a:gsLst>
          <a:path path="shap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3B4D559-77A5-7EA9-BA27-3CE516ABC0E4}"/>
              </a:ext>
            </a:extLst>
          </p:cNvPr>
          <p:cNvSpPr txBox="1"/>
          <p:nvPr/>
        </p:nvSpPr>
        <p:spPr>
          <a:xfrm>
            <a:off x="3446759" y="1412784"/>
            <a:ext cx="52946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Random Forest (RF)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7B31232-C522-A5B0-FCCE-FBD3ACC6AA1F}"/>
              </a:ext>
            </a:extLst>
          </p:cNvPr>
          <p:cNvGrpSpPr/>
          <p:nvPr/>
        </p:nvGrpSpPr>
        <p:grpSpPr>
          <a:xfrm>
            <a:off x="4840085" y="2563673"/>
            <a:ext cx="2511831" cy="2115086"/>
            <a:chOff x="4863233" y="3284216"/>
            <a:chExt cx="2254362" cy="1898283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DF391BD6-414A-FAED-D164-5780A506F7AE}"/>
                </a:ext>
              </a:extLst>
            </p:cNvPr>
            <p:cNvSpPr/>
            <p:nvPr/>
          </p:nvSpPr>
          <p:spPr>
            <a:xfrm>
              <a:off x="5911213" y="3284216"/>
              <a:ext cx="274320" cy="27432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F8D64A8E-176F-ECF8-8480-7D7CD7571E29}"/>
                </a:ext>
              </a:extLst>
            </p:cNvPr>
            <p:cNvCxnSpPr>
              <a:cxnSpLocks/>
              <a:stCxn id="4" idx="3"/>
            </p:cNvCxnSpPr>
            <p:nvPr/>
          </p:nvCxnSpPr>
          <p:spPr>
            <a:xfrm flipH="1">
              <a:off x="5047727" y="3518363"/>
              <a:ext cx="903659" cy="142998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F68E7E28-76B0-B0CB-92BE-90AFCE727E35}"/>
                </a:ext>
              </a:extLst>
            </p:cNvPr>
            <p:cNvSpPr/>
            <p:nvPr/>
          </p:nvSpPr>
          <p:spPr>
            <a:xfrm>
              <a:off x="5534567" y="3834207"/>
              <a:ext cx="274320" cy="27432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A96E3EFC-39DE-39EC-F3B7-E0818E062C4C}"/>
                </a:ext>
              </a:extLst>
            </p:cNvPr>
            <p:cNvSpPr/>
            <p:nvPr/>
          </p:nvSpPr>
          <p:spPr>
            <a:xfrm>
              <a:off x="5228410" y="4326619"/>
              <a:ext cx="274320" cy="27432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1EF26AF-DC2E-129D-0DB2-4E070FBAEDEC}"/>
                </a:ext>
              </a:extLst>
            </p:cNvPr>
            <p:cNvSpPr/>
            <p:nvPr/>
          </p:nvSpPr>
          <p:spPr>
            <a:xfrm>
              <a:off x="4863233" y="4908173"/>
              <a:ext cx="274320" cy="27432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78D2EE02-5801-BA3B-3BF2-E2C02ACBBB4A}"/>
                </a:ext>
              </a:extLst>
            </p:cNvPr>
            <p:cNvSpPr/>
            <p:nvPr/>
          </p:nvSpPr>
          <p:spPr>
            <a:xfrm>
              <a:off x="5534567" y="4908173"/>
              <a:ext cx="274320" cy="27432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B61DABD-036A-D1A5-AB7E-D3B80880BCC5}"/>
                </a:ext>
              </a:extLst>
            </p:cNvPr>
            <p:cNvCxnSpPr>
              <a:cxnSpLocks/>
              <a:stCxn id="9" idx="5"/>
              <a:endCxn id="11" idx="0"/>
            </p:cNvCxnSpPr>
            <p:nvPr/>
          </p:nvCxnSpPr>
          <p:spPr>
            <a:xfrm>
              <a:off x="5462556" y="4560765"/>
              <a:ext cx="209170" cy="347408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2663EF62-0F40-53BE-5674-C16278B50F43}"/>
                </a:ext>
              </a:extLst>
            </p:cNvPr>
            <p:cNvCxnSpPr>
              <a:cxnSpLocks/>
            </p:cNvCxnSpPr>
            <p:nvPr/>
          </p:nvCxnSpPr>
          <p:spPr>
            <a:xfrm>
              <a:off x="6105718" y="3518363"/>
              <a:ext cx="852316" cy="152697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E6044049-E533-C2A7-80AB-33976F0A6590}"/>
                </a:ext>
              </a:extLst>
            </p:cNvPr>
            <p:cNvSpPr/>
            <p:nvPr/>
          </p:nvSpPr>
          <p:spPr>
            <a:xfrm>
              <a:off x="6245053" y="3835559"/>
              <a:ext cx="274320" cy="27432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ABCC2373-0523-EC3C-6D28-33DEA14E582E}"/>
                </a:ext>
              </a:extLst>
            </p:cNvPr>
            <p:cNvSpPr/>
            <p:nvPr/>
          </p:nvSpPr>
          <p:spPr>
            <a:xfrm>
              <a:off x="6452173" y="4326619"/>
              <a:ext cx="274320" cy="27432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4200F76A-30E1-8C13-C015-C11666FC195C}"/>
                </a:ext>
              </a:extLst>
            </p:cNvPr>
            <p:cNvSpPr/>
            <p:nvPr/>
          </p:nvSpPr>
          <p:spPr>
            <a:xfrm>
              <a:off x="6201262" y="4908173"/>
              <a:ext cx="274320" cy="27432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14B7D08-1C4C-7636-B3AF-A893A35E172D}"/>
                </a:ext>
              </a:extLst>
            </p:cNvPr>
            <p:cNvCxnSpPr>
              <a:cxnSpLocks/>
              <a:stCxn id="15" idx="3"/>
              <a:endCxn id="16" idx="0"/>
            </p:cNvCxnSpPr>
            <p:nvPr/>
          </p:nvCxnSpPr>
          <p:spPr>
            <a:xfrm flipH="1">
              <a:off x="6338419" y="4560767"/>
              <a:ext cx="153927" cy="34740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36734C51-0A0D-C30C-D1F6-FE3E4ACBA517}"/>
                </a:ext>
              </a:extLst>
            </p:cNvPr>
            <p:cNvSpPr/>
            <p:nvPr/>
          </p:nvSpPr>
          <p:spPr>
            <a:xfrm>
              <a:off x="6843275" y="4908179"/>
              <a:ext cx="274320" cy="27432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93BC448C-CB94-B000-E9BB-C7F92273712B}"/>
              </a:ext>
            </a:extLst>
          </p:cNvPr>
          <p:cNvSpPr txBox="1"/>
          <p:nvPr/>
        </p:nvSpPr>
        <p:spPr>
          <a:xfrm>
            <a:off x="3441046" y="5072892"/>
            <a:ext cx="52946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8: Random decision tree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D0190B-0F5C-42A0-C68F-390627906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C8D85-099E-4DB1-BE30-25172CE45A20}" type="datetime1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2/2/2023</a:t>
            </a:fld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FE94CD4C-2995-98E0-C60F-21E69872FD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A0ECF-A6E5-4C6F-AC34-3E83F0130569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29</a:t>
            </a:fld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EE09693-C97E-B748-D63E-0A59520DDC29}"/>
              </a:ext>
            </a:extLst>
          </p:cNvPr>
          <p:cNvSpPr/>
          <p:nvPr/>
        </p:nvSpPr>
        <p:spPr>
          <a:xfrm>
            <a:off x="0" y="-39384"/>
            <a:ext cx="12207240" cy="1371600"/>
          </a:xfrm>
          <a:prstGeom prst="rect">
            <a:avLst/>
          </a:prstGeom>
          <a:solidFill>
            <a:srgbClr val="61738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n-US" sz="4000" b="1" dirty="0">
                <a:solidFill>
                  <a:schemeClr val="bg1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Model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BB43FCFC-CC85-8357-7877-5E1AB9217A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81" t="20933"/>
          <a:stretch/>
        </p:blipFill>
        <p:spPr>
          <a:xfrm>
            <a:off x="-14575" y="-39384"/>
            <a:ext cx="3093929" cy="136897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613ED95-08EA-AD6C-4ADC-B92D382107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3905" y="143427"/>
            <a:ext cx="731520" cy="985244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B971ADA-1BF2-47B9-D436-8808BAA96FD6}"/>
              </a:ext>
            </a:extLst>
          </p:cNvPr>
          <p:cNvCxnSpPr>
            <a:cxnSpLocks/>
          </p:cNvCxnSpPr>
          <p:nvPr/>
        </p:nvCxnSpPr>
        <p:spPr>
          <a:xfrm>
            <a:off x="-14575" y="6850361"/>
            <a:ext cx="12206575" cy="0"/>
          </a:xfrm>
          <a:prstGeom prst="line">
            <a:avLst/>
          </a:prstGeom>
          <a:noFill/>
          <a:ln w="76200" cap="flat" cmpd="sng" algn="ctr">
            <a:solidFill>
              <a:srgbClr val="617389"/>
            </a:solidFill>
            <a:prstDash val="solid"/>
            <a:miter lim="800000"/>
          </a:ln>
          <a:effectLst/>
        </p:spPr>
      </p:cxnSp>
    </p:spTree>
    <p:extLst>
      <p:ext uri="{BB962C8B-B14F-4D97-AF65-F5344CB8AC3E}">
        <p14:creationId xmlns:p14="http://schemas.microsoft.com/office/powerpoint/2010/main" val="2848176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46045906-8F4A-F287-FDD0-1B30DD11AF09}"/>
              </a:ext>
            </a:extLst>
          </p:cNvPr>
          <p:cNvSpPr txBox="1"/>
          <p:nvPr/>
        </p:nvSpPr>
        <p:spPr>
          <a:xfrm>
            <a:off x="654185" y="3505199"/>
            <a:ext cx="52703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Any irregular heart rhythms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A09F674-40F8-359C-2865-4272AB231767}"/>
              </a:ext>
            </a:extLst>
          </p:cNvPr>
          <p:cNvGrpSpPr/>
          <p:nvPr/>
        </p:nvGrpSpPr>
        <p:grpSpPr>
          <a:xfrm>
            <a:off x="-14575" y="-39384"/>
            <a:ext cx="12221815" cy="6889745"/>
            <a:chOff x="-14575" y="-39384"/>
            <a:chExt cx="12221815" cy="6889745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B48DFACE-F615-E82E-ED1E-D01751E3E219}"/>
                </a:ext>
              </a:extLst>
            </p:cNvPr>
            <p:cNvGrpSpPr/>
            <p:nvPr/>
          </p:nvGrpSpPr>
          <p:grpSpPr>
            <a:xfrm>
              <a:off x="-14575" y="-39384"/>
              <a:ext cx="12221815" cy="1371600"/>
              <a:chOff x="-14575" y="-39384"/>
              <a:chExt cx="12221815" cy="1371600"/>
            </a:xfrm>
          </p:grpSpPr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69A03935-ED3E-6245-7469-FDC7C0779E1B}"/>
                  </a:ext>
                </a:extLst>
              </p:cNvPr>
              <p:cNvGrpSpPr/>
              <p:nvPr/>
            </p:nvGrpSpPr>
            <p:grpSpPr>
              <a:xfrm>
                <a:off x="-14575" y="-39384"/>
                <a:ext cx="12221815" cy="1371600"/>
                <a:chOff x="-14575" y="-39384"/>
                <a:chExt cx="12221815" cy="1371600"/>
              </a:xfrm>
            </p:grpSpPr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3272B800-E736-176A-E927-73766A1498CD}"/>
                    </a:ext>
                  </a:extLst>
                </p:cNvPr>
                <p:cNvSpPr/>
                <p:nvPr/>
              </p:nvSpPr>
              <p:spPr>
                <a:xfrm>
                  <a:off x="0" y="-39384"/>
                  <a:ext cx="12207240" cy="1371600"/>
                </a:xfrm>
                <a:prstGeom prst="rect">
                  <a:avLst/>
                </a:prstGeom>
                <a:solidFill>
                  <a:srgbClr val="617389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40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Verdana" panose="020B0604030504040204" pitchFamily="34" charset="0"/>
                      <a:cs typeface="Times New Roman" panose="02020603050405020304" pitchFamily="18" charset="0"/>
                    </a:rPr>
                    <a:t>What is Arrhythmia?</a:t>
                  </a:r>
                </a:p>
              </p:txBody>
            </p:sp>
            <p:pic>
              <p:nvPicPr>
                <p:cNvPr id="13" name="Picture 12">
                  <a:extLst>
                    <a:ext uri="{FF2B5EF4-FFF2-40B4-BE49-F238E27FC236}">
                      <a16:creationId xmlns:a16="http://schemas.microsoft.com/office/drawing/2014/main" id="{8C5EFA38-3FCE-5A36-C077-C35BB7D46ED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6881" t="20933"/>
                <a:stretch/>
              </p:blipFill>
              <p:spPr>
                <a:xfrm>
                  <a:off x="-14575" y="-39384"/>
                  <a:ext cx="3093929" cy="1368972"/>
                </a:xfrm>
                <a:prstGeom prst="rect">
                  <a:avLst/>
                </a:prstGeom>
              </p:spPr>
            </p:pic>
          </p:grpSp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4C52804A-1418-8604-8BB8-2F0D5A3C02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313905" y="143427"/>
                <a:ext cx="731520" cy="985244"/>
              </a:xfrm>
              <a:prstGeom prst="rect">
                <a:avLst/>
              </a:prstGeom>
            </p:spPr>
          </p:pic>
        </p:grp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B0B4E279-2F68-ADD6-9693-2F7F3B048F5E}"/>
                </a:ext>
              </a:extLst>
            </p:cNvPr>
            <p:cNvCxnSpPr>
              <a:cxnSpLocks/>
            </p:cNvCxnSpPr>
            <p:nvPr/>
          </p:nvCxnSpPr>
          <p:spPr>
            <a:xfrm>
              <a:off x="-14575" y="6850361"/>
              <a:ext cx="12206575" cy="0"/>
            </a:xfrm>
            <a:prstGeom prst="line">
              <a:avLst/>
            </a:prstGeom>
            <a:noFill/>
            <a:ln w="76200" cap="flat" cmpd="sng" algn="ctr">
              <a:solidFill>
                <a:srgbClr val="617389"/>
              </a:solidFill>
              <a:prstDash val="solid"/>
              <a:miter lim="800000"/>
            </a:ln>
            <a:effectLst/>
          </p:spPr>
        </p:cxnSp>
      </p:grpSp>
      <p:sp>
        <p:nvSpPr>
          <p:cNvPr id="16" name="Date Placeholder 15">
            <a:extLst>
              <a:ext uri="{FF2B5EF4-FFF2-40B4-BE49-F238E27FC236}">
                <a16:creationId xmlns:a16="http://schemas.microsoft.com/office/drawing/2014/main" id="{47A8490B-D321-4A67-F0F1-5D1AC3638E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DCA9DF2-5F76-41C2-BFDF-476807FF91DE}" type="datetime1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2/2/2023</a:t>
            </a:fld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B7A90518-7B37-94BE-8213-0A9E6E723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6E69268-9C8B-4EBF-A9EE-DC5DC2D48DC3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C43B9AB-96D4-25BB-FD22-E91A45841D1B}"/>
              </a:ext>
            </a:extLst>
          </p:cNvPr>
          <p:cNvSpPr txBox="1"/>
          <p:nvPr/>
        </p:nvSpPr>
        <p:spPr>
          <a:xfrm>
            <a:off x="7332371" y="5693440"/>
            <a:ext cx="3042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Figure 1: Arrhythmia patient 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D7A573A-EC39-7F8E-F679-9A54480BFD11}"/>
              </a:ext>
            </a:extLst>
          </p:cNvPr>
          <p:cNvGrpSpPr/>
          <p:nvPr/>
        </p:nvGrpSpPr>
        <p:grpSpPr>
          <a:xfrm>
            <a:off x="6910514" y="1547791"/>
            <a:ext cx="3527420" cy="4334394"/>
            <a:chOff x="6910514" y="1661718"/>
            <a:chExt cx="3527420" cy="410654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7B2C6D32-ADD0-0C92-B123-ECE7334CD129}"/>
                </a:ext>
              </a:extLst>
            </p:cNvPr>
            <p:cNvGrpSpPr/>
            <p:nvPr/>
          </p:nvGrpSpPr>
          <p:grpSpPr>
            <a:xfrm>
              <a:off x="6910514" y="1661718"/>
              <a:ext cx="3464050" cy="4040497"/>
              <a:chOff x="2148225" y="2225417"/>
              <a:chExt cx="2985061" cy="3500219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49227D85-047E-ECE4-FD51-2BF96A825F02}"/>
                  </a:ext>
                </a:extLst>
              </p:cNvPr>
              <p:cNvGrpSpPr/>
              <p:nvPr/>
            </p:nvGrpSpPr>
            <p:grpSpPr>
              <a:xfrm>
                <a:off x="2148225" y="2879968"/>
                <a:ext cx="2665513" cy="2845668"/>
                <a:chOff x="2148225" y="2879968"/>
                <a:chExt cx="2665513" cy="2845668"/>
              </a:xfrm>
            </p:grpSpPr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5CB131D8-8CFD-7754-0C91-292DB813999F}"/>
                    </a:ext>
                  </a:extLst>
                </p:cNvPr>
                <p:cNvSpPr/>
                <p:nvPr/>
              </p:nvSpPr>
              <p:spPr>
                <a:xfrm>
                  <a:off x="2680137" y="3177917"/>
                  <a:ext cx="1828802" cy="1877559"/>
                </a:xfrm>
                <a:prstGeom prst="ellips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5" name="Oval 14">
                  <a:extLst>
                    <a:ext uri="{FF2B5EF4-FFF2-40B4-BE49-F238E27FC236}">
                      <a16:creationId xmlns:a16="http://schemas.microsoft.com/office/drawing/2014/main" id="{A99241A6-9711-214F-9BA5-8E530EFAD65A}"/>
                    </a:ext>
                  </a:extLst>
                </p:cNvPr>
                <p:cNvSpPr/>
                <p:nvPr/>
              </p:nvSpPr>
              <p:spPr>
                <a:xfrm>
                  <a:off x="2343807" y="2879968"/>
                  <a:ext cx="2469931" cy="2418828"/>
                </a:xfrm>
                <a:prstGeom prst="ellipse">
                  <a:avLst/>
                </a:prstGeom>
                <a:noFill/>
                <a:ln>
                  <a:solidFill>
                    <a:schemeClr val="accent3">
                      <a:lumMod val="50000"/>
                    </a:schemeClr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pic>
              <p:nvPicPr>
                <p:cNvPr id="1046" name="Picture 22" descr="Heart vector clip art | Medical clip art, Vector art design, Heart clip art">
                  <a:extLst>
                    <a:ext uri="{FF2B5EF4-FFF2-40B4-BE49-F238E27FC236}">
                      <a16:creationId xmlns:a16="http://schemas.microsoft.com/office/drawing/2014/main" id="{D1CB6DBE-2DD6-BBA4-A70A-8C5CEB6AE9F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ackgroundRemoval t="0" b="92879" l="10000" r="9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148225" y="4010102"/>
                  <a:ext cx="1600740" cy="171553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36" name="Picture 12" descr="Ecg PNG Free Images with Transparent Background - (108 Free Downloads)">
                <a:extLst>
                  <a:ext uri="{FF2B5EF4-FFF2-40B4-BE49-F238E27FC236}">
                    <a16:creationId xmlns:a16="http://schemas.microsoft.com/office/drawing/2014/main" id="{71CD5722-8E50-6CA8-10AC-9607C89690E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duotone>
                  <a:prstClr val="black"/>
                  <a:srgbClr val="035B96">
                    <a:tint val="45000"/>
                    <a:satMod val="400000"/>
                  </a:srgb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63356" y="2225417"/>
                <a:ext cx="2469930" cy="1905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6146" name="Picture 2" descr="Heart attack. Old man health. cardiac failure of senior. 5264107 Vector Art  at Vecteezy">
              <a:extLst>
                <a:ext uri="{FF2B5EF4-FFF2-40B4-BE49-F238E27FC236}">
                  <a16:creationId xmlns:a16="http://schemas.microsoft.com/office/drawing/2014/main" id="{DCA6FDF4-CDA7-4CE9-E365-C64B09BDC4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9991" b="93189" l="9991" r="89979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07220" y="3037544"/>
              <a:ext cx="2730714" cy="27307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64790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 shadeToTitle="1">
        <a:gradFill flip="none" rotWithShape="1">
          <a:gsLst>
            <a:gs pos="0">
              <a:srgbClr val="FFFFFF">
                <a:lumMod val="100000"/>
              </a:srgbClr>
            </a:gs>
            <a:gs pos="81000">
              <a:srgbClr val="EEEEEE"/>
            </a:gs>
            <a:gs pos="100000">
              <a:srgbClr val="D9D9D9"/>
            </a:gs>
          </a:gsLst>
          <a:path path="shap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" name="Group 242">
            <a:extLst>
              <a:ext uri="{FF2B5EF4-FFF2-40B4-BE49-F238E27FC236}">
                <a16:creationId xmlns:a16="http://schemas.microsoft.com/office/drawing/2014/main" id="{8BDD0251-0A8D-6067-6243-9ADB067D5157}"/>
              </a:ext>
            </a:extLst>
          </p:cNvPr>
          <p:cNvGrpSpPr/>
          <p:nvPr/>
        </p:nvGrpSpPr>
        <p:grpSpPr>
          <a:xfrm>
            <a:off x="2333728" y="1517892"/>
            <a:ext cx="7524544" cy="4592514"/>
            <a:chOff x="2333728" y="1859017"/>
            <a:chExt cx="7524544" cy="4592514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D6EC8585-4B40-50E8-D64F-BFD9CCF56F26}"/>
                </a:ext>
              </a:extLst>
            </p:cNvPr>
            <p:cNvSpPr/>
            <p:nvPr/>
          </p:nvSpPr>
          <p:spPr>
            <a:xfrm>
              <a:off x="2927820" y="2966640"/>
              <a:ext cx="138062" cy="13806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440EB012-238B-639F-99B4-6A9B3C344832}"/>
                </a:ext>
              </a:extLst>
            </p:cNvPr>
            <p:cNvCxnSpPr>
              <a:cxnSpLocks/>
              <a:stCxn id="21" idx="3"/>
            </p:cNvCxnSpPr>
            <p:nvPr/>
          </p:nvCxnSpPr>
          <p:spPr>
            <a:xfrm flipH="1">
              <a:off x="2493239" y="3084483"/>
              <a:ext cx="454800" cy="71969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4157B9E1-45B9-66AC-C5F7-26E7A0530697}"/>
                </a:ext>
              </a:extLst>
            </p:cNvPr>
            <p:cNvSpPr/>
            <p:nvPr/>
          </p:nvSpPr>
          <p:spPr>
            <a:xfrm>
              <a:off x="2738260" y="3243444"/>
              <a:ext cx="138062" cy="13806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5C3D10F5-4A4D-D133-C716-C837D6787467}"/>
                </a:ext>
              </a:extLst>
            </p:cNvPr>
            <p:cNvSpPr/>
            <p:nvPr/>
          </p:nvSpPr>
          <p:spPr>
            <a:xfrm>
              <a:off x="2584175" y="3491268"/>
              <a:ext cx="138062" cy="13806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7561A452-F377-2713-6769-2B9B0FCF0DB8}"/>
                </a:ext>
              </a:extLst>
            </p:cNvPr>
            <p:cNvSpPr/>
            <p:nvPr/>
          </p:nvSpPr>
          <p:spPr>
            <a:xfrm>
              <a:off x="2400386" y="3783957"/>
              <a:ext cx="138062" cy="138062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59A0B7A5-89BA-806E-5D11-D768C989EA99}"/>
                </a:ext>
              </a:extLst>
            </p:cNvPr>
            <p:cNvSpPr/>
            <p:nvPr/>
          </p:nvSpPr>
          <p:spPr>
            <a:xfrm>
              <a:off x="2738260" y="3783957"/>
              <a:ext cx="138062" cy="13806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A5D0B6A7-9D81-7241-AF02-C88B3B2779FA}"/>
                </a:ext>
              </a:extLst>
            </p:cNvPr>
            <p:cNvCxnSpPr>
              <a:stCxn id="64" idx="5"/>
              <a:endCxn id="69" idx="0"/>
            </p:cNvCxnSpPr>
            <p:nvPr/>
          </p:nvCxnSpPr>
          <p:spPr>
            <a:xfrm>
              <a:off x="2702018" y="3609111"/>
              <a:ext cx="105273" cy="174846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889B94E2-E599-72E5-6D0B-434AAE2C0089}"/>
                </a:ext>
              </a:extLst>
            </p:cNvPr>
            <p:cNvCxnSpPr>
              <a:cxnSpLocks/>
            </p:cNvCxnSpPr>
            <p:nvPr/>
          </p:nvCxnSpPr>
          <p:spPr>
            <a:xfrm>
              <a:off x="3025713" y="3084483"/>
              <a:ext cx="428960" cy="76850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9A698C7E-508C-715C-6C83-C3047554F1DA}"/>
                </a:ext>
              </a:extLst>
            </p:cNvPr>
            <p:cNvSpPr/>
            <p:nvPr/>
          </p:nvSpPr>
          <p:spPr>
            <a:xfrm>
              <a:off x="3095838" y="3244124"/>
              <a:ext cx="138062" cy="138062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7088F1CF-7C9F-9BD9-73FA-AB35D4F074B8}"/>
                </a:ext>
              </a:extLst>
            </p:cNvPr>
            <p:cNvSpPr/>
            <p:nvPr/>
          </p:nvSpPr>
          <p:spPr>
            <a:xfrm>
              <a:off x="3200079" y="3491268"/>
              <a:ext cx="138062" cy="138062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4EB3AD22-47DC-9F28-87AC-87C35311FC34}"/>
                </a:ext>
              </a:extLst>
            </p:cNvPr>
            <p:cNvSpPr/>
            <p:nvPr/>
          </p:nvSpPr>
          <p:spPr>
            <a:xfrm>
              <a:off x="3073798" y="3783957"/>
              <a:ext cx="138062" cy="138062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A4B04A93-FFCE-C652-DC43-0E23C04F27E4}"/>
                </a:ext>
              </a:extLst>
            </p:cNvPr>
            <p:cNvCxnSpPr>
              <a:stCxn id="75" idx="3"/>
              <a:endCxn id="77" idx="0"/>
            </p:cNvCxnSpPr>
            <p:nvPr/>
          </p:nvCxnSpPr>
          <p:spPr>
            <a:xfrm flipH="1">
              <a:off x="3142828" y="3609111"/>
              <a:ext cx="77469" cy="17484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F101A095-8EDC-4D9D-812C-2FC511C2632A}"/>
                </a:ext>
              </a:extLst>
            </p:cNvPr>
            <p:cNvSpPr/>
            <p:nvPr/>
          </p:nvSpPr>
          <p:spPr>
            <a:xfrm>
              <a:off x="3396914" y="3783957"/>
              <a:ext cx="138062" cy="138062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AF3FAB25-B943-6CA0-844A-1B8EB0EDAB47}"/>
                </a:ext>
              </a:extLst>
            </p:cNvPr>
            <p:cNvSpPr/>
            <p:nvPr/>
          </p:nvSpPr>
          <p:spPr>
            <a:xfrm>
              <a:off x="4765035" y="2966640"/>
              <a:ext cx="137972" cy="138747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3B434CE3-1966-75BE-3BE7-17C80A0D4553}"/>
                </a:ext>
              </a:extLst>
            </p:cNvPr>
            <p:cNvCxnSpPr>
              <a:cxnSpLocks/>
              <a:stCxn id="88" idx="3"/>
            </p:cNvCxnSpPr>
            <p:nvPr/>
          </p:nvCxnSpPr>
          <p:spPr>
            <a:xfrm flipH="1">
              <a:off x="4330735" y="3085068"/>
              <a:ext cx="454506" cy="72326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ACEA808A-F98D-C10F-3695-1B7C84CF7E27}"/>
                </a:ext>
              </a:extLst>
            </p:cNvPr>
            <p:cNvSpPr/>
            <p:nvPr/>
          </p:nvSpPr>
          <p:spPr>
            <a:xfrm>
              <a:off x="4575597" y="3244817"/>
              <a:ext cx="137972" cy="138747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D6E5D22E-A0A3-BD09-EFAE-C202BA7DDF22}"/>
                </a:ext>
              </a:extLst>
            </p:cNvPr>
            <p:cNvSpPr/>
            <p:nvPr/>
          </p:nvSpPr>
          <p:spPr>
            <a:xfrm>
              <a:off x="4421612" y="3493872"/>
              <a:ext cx="137972" cy="138747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DCEFD5B1-F505-F533-0649-C63684033E46}"/>
                </a:ext>
              </a:extLst>
            </p:cNvPr>
            <p:cNvSpPr/>
            <p:nvPr/>
          </p:nvSpPr>
          <p:spPr>
            <a:xfrm>
              <a:off x="4237942" y="3788013"/>
              <a:ext cx="137972" cy="138747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82BC8D3A-8C23-2C19-81C2-17071EA7F075}"/>
                </a:ext>
              </a:extLst>
            </p:cNvPr>
            <p:cNvSpPr/>
            <p:nvPr/>
          </p:nvSpPr>
          <p:spPr>
            <a:xfrm>
              <a:off x="4575597" y="3788013"/>
              <a:ext cx="137972" cy="138747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4A78B5E8-3E4D-7090-AD72-F21DF99E9CBA}"/>
                </a:ext>
              </a:extLst>
            </p:cNvPr>
            <p:cNvCxnSpPr>
              <a:stCxn id="91" idx="5"/>
              <a:endCxn id="93" idx="0"/>
            </p:cNvCxnSpPr>
            <p:nvPr/>
          </p:nvCxnSpPr>
          <p:spPr>
            <a:xfrm>
              <a:off x="4539379" y="3612300"/>
              <a:ext cx="105204" cy="175714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9D962108-952F-2E8E-1254-6B0C0F28A2F5}"/>
                </a:ext>
              </a:extLst>
            </p:cNvPr>
            <p:cNvCxnSpPr>
              <a:cxnSpLocks/>
            </p:cNvCxnSpPr>
            <p:nvPr/>
          </p:nvCxnSpPr>
          <p:spPr>
            <a:xfrm>
              <a:off x="4862864" y="3085068"/>
              <a:ext cx="428683" cy="77231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23810297-80BB-4013-A382-1D9DACB5904D}"/>
                </a:ext>
              </a:extLst>
            </p:cNvPr>
            <p:cNvSpPr/>
            <p:nvPr/>
          </p:nvSpPr>
          <p:spPr>
            <a:xfrm>
              <a:off x="4932945" y="3245501"/>
              <a:ext cx="137972" cy="138747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C8D13F06-D7C7-B6A3-EE93-2416F7382018}"/>
                </a:ext>
              </a:extLst>
            </p:cNvPr>
            <p:cNvSpPr/>
            <p:nvPr/>
          </p:nvSpPr>
          <p:spPr>
            <a:xfrm>
              <a:off x="5037118" y="3493872"/>
              <a:ext cx="137972" cy="138747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71A689E6-2907-7510-8028-0507805C4A41}"/>
                </a:ext>
              </a:extLst>
            </p:cNvPr>
            <p:cNvSpPr/>
            <p:nvPr/>
          </p:nvSpPr>
          <p:spPr>
            <a:xfrm>
              <a:off x="4910918" y="3788013"/>
              <a:ext cx="137972" cy="138747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B9CC364D-9608-BE1F-1DDA-4BCB1C83C1A7}"/>
                </a:ext>
              </a:extLst>
            </p:cNvPr>
            <p:cNvCxnSpPr>
              <a:stCxn id="97" idx="3"/>
              <a:endCxn id="98" idx="0"/>
            </p:cNvCxnSpPr>
            <p:nvPr/>
          </p:nvCxnSpPr>
          <p:spPr>
            <a:xfrm flipH="1">
              <a:off x="4979904" y="3612300"/>
              <a:ext cx="77419" cy="17571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10718436-A189-5463-B071-7FB78C9FEEF0}"/>
                </a:ext>
              </a:extLst>
            </p:cNvPr>
            <p:cNvSpPr/>
            <p:nvPr/>
          </p:nvSpPr>
          <p:spPr>
            <a:xfrm>
              <a:off x="5233826" y="3788013"/>
              <a:ext cx="137972" cy="138747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A5F6A2CF-42BB-ED52-6E06-8255D3BFC0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68791" y="2250884"/>
              <a:ext cx="22860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Arrow Connector 134">
              <a:extLst>
                <a:ext uri="{FF2B5EF4-FFF2-40B4-BE49-F238E27FC236}">
                  <a16:creationId xmlns:a16="http://schemas.microsoft.com/office/drawing/2014/main" id="{9B7EF568-F277-F051-D1E0-02DCB023C64C}"/>
                </a:ext>
              </a:extLst>
            </p:cNvPr>
            <p:cNvCxnSpPr>
              <a:cxnSpLocks/>
            </p:cNvCxnSpPr>
            <p:nvPr/>
          </p:nvCxnSpPr>
          <p:spPr>
            <a:xfrm>
              <a:off x="2987843" y="2248682"/>
              <a:ext cx="1" cy="71080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Arrow Connector 137">
              <a:extLst>
                <a:ext uri="{FF2B5EF4-FFF2-40B4-BE49-F238E27FC236}">
                  <a16:creationId xmlns:a16="http://schemas.microsoft.com/office/drawing/2014/main" id="{6B8BEEB1-EBB4-089F-ADBC-5C5F7192EECE}"/>
                </a:ext>
              </a:extLst>
            </p:cNvPr>
            <p:cNvCxnSpPr/>
            <p:nvPr/>
          </p:nvCxnSpPr>
          <p:spPr>
            <a:xfrm>
              <a:off x="4824975" y="2248682"/>
              <a:ext cx="1" cy="71080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9F0B3CFA-8393-3463-849A-0F6208BE036E}"/>
                </a:ext>
              </a:extLst>
            </p:cNvPr>
            <p:cNvSpPr txBox="1"/>
            <p:nvPr/>
          </p:nvSpPr>
          <p:spPr>
            <a:xfrm>
              <a:off x="2333728" y="3926527"/>
              <a:ext cx="13262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DT 1</a:t>
              </a:r>
            </a:p>
          </p:txBody>
        </p:sp>
        <p:sp>
          <p:nvSpPr>
            <p:cNvPr id="180" name="TextBox 179">
              <a:extLst>
                <a:ext uri="{FF2B5EF4-FFF2-40B4-BE49-F238E27FC236}">
                  <a16:creationId xmlns:a16="http://schemas.microsoft.com/office/drawing/2014/main" id="{1D63D621-AF32-4305-EB77-1EE931D55EB8}"/>
                </a:ext>
              </a:extLst>
            </p:cNvPr>
            <p:cNvSpPr txBox="1"/>
            <p:nvPr/>
          </p:nvSpPr>
          <p:spPr>
            <a:xfrm>
              <a:off x="4168842" y="3917441"/>
              <a:ext cx="13262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DT 2</a:t>
              </a:r>
            </a:p>
          </p:txBody>
        </p:sp>
        <p:cxnSp>
          <p:nvCxnSpPr>
            <p:cNvPr id="184" name="Straight Arrow Connector 183">
              <a:extLst>
                <a:ext uri="{FF2B5EF4-FFF2-40B4-BE49-F238E27FC236}">
                  <a16:creationId xmlns:a16="http://schemas.microsoft.com/office/drawing/2014/main" id="{EFBF236B-A764-E344-0F38-5A4E35241CF4}"/>
                </a:ext>
              </a:extLst>
            </p:cNvPr>
            <p:cNvCxnSpPr>
              <a:cxnSpLocks/>
            </p:cNvCxnSpPr>
            <p:nvPr/>
          </p:nvCxnSpPr>
          <p:spPr>
            <a:xfrm>
              <a:off x="2987842" y="4240642"/>
              <a:ext cx="1" cy="18288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Arrow Connector 184">
              <a:extLst>
                <a:ext uri="{FF2B5EF4-FFF2-40B4-BE49-F238E27FC236}">
                  <a16:creationId xmlns:a16="http://schemas.microsoft.com/office/drawing/2014/main" id="{BB540EAD-8247-9705-10A0-08E09C0719AB}"/>
                </a:ext>
              </a:extLst>
            </p:cNvPr>
            <p:cNvCxnSpPr>
              <a:cxnSpLocks/>
            </p:cNvCxnSpPr>
            <p:nvPr/>
          </p:nvCxnSpPr>
          <p:spPr>
            <a:xfrm>
              <a:off x="4838012" y="4240642"/>
              <a:ext cx="1" cy="18288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8" name="TextBox 187">
              <a:extLst>
                <a:ext uri="{FF2B5EF4-FFF2-40B4-BE49-F238E27FC236}">
                  <a16:creationId xmlns:a16="http://schemas.microsoft.com/office/drawing/2014/main" id="{53819876-475B-978F-8294-2802EB75BD33}"/>
                </a:ext>
              </a:extLst>
            </p:cNvPr>
            <p:cNvSpPr txBox="1"/>
            <p:nvPr/>
          </p:nvSpPr>
          <p:spPr>
            <a:xfrm>
              <a:off x="2333728" y="4450460"/>
              <a:ext cx="13262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Result 1</a:t>
              </a:r>
            </a:p>
          </p:txBody>
        </p:sp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B1F60928-32C4-296E-54FA-48551153C56C}"/>
                </a:ext>
              </a:extLst>
            </p:cNvPr>
            <p:cNvSpPr txBox="1"/>
            <p:nvPr/>
          </p:nvSpPr>
          <p:spPr>
            <a:xfrm>
              <a:off x="4168841" y="4444673"/>
              <a:ext cx="13262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Result 2</a:t>
              </a:r>
            </a:p>
          </p:txBody>
        </p:sp>
        <p:grpSp>
          <p:nvGrpSpPr>
            <p:cNvPr id="145" name="Group 144">
              <a:extLst>
                <a:ext uri="{FF2B5EF4-FFF2-40B4-BE49-F238E27FC236}">
                  <a16:creationId xmlns:a16="http://schemas.microsoft.com/office/drawing/2014/main" id="{749DC945-D78E-A1C8-8493-26DB1F34B2FE}"/>
                </a:ext>
              </a:extLst>
            </p:cNvPr>
            <p:cNvGrpSpPr/>
            <p:nvPr/>
          </p:nvGrpSpPr>
          <p:grpSpPr>
            <a:xfrm flipH="1">
              <a:off x="8573778" y="2956608"/>
              <a:ext cx="1133856" cy="960120"/>
              <a:chOff x="4863235" y="3284220"/>
              <a:chExt cx="2254360" cy="1898279"/>
            </a:xfrm>
          </p:grpSpPr>
          <p:sp>
            <p:nvSpPr>
              <p:cNvPr id="163" name="Oval 162">
                <a:extLst>
                  <a:ext uri="{FF2B5EF4-FFF2-40B4-BE49-F238E27FC236}">
                    <a16:creationId xmlns:a16="http://schemas.microsoft.com/office/drawing/2014/main" id="{D982E0C3-B636-209B-4B5A-7A6F58C1DFF1}"/>
                  </a:ext>
                </a:extLst>
              </p:cNvPr>
              <p:cNvSpPr/>
              <p:nvPr/>
            </p:nvSpPr>
            <p:spPr>
              <a:xfrm>
                <a:off x="5911214" y="3284220"/>
                <a:ext cx="274320" cy="274320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64" name="Straight Connector 163">
                <a:extLst>
                  <a:ext uri="{FF2B5EF4-FFF2-40B4-BE49-F238E27FC236}">
                    <a16:creationId xmlns:a16="http://schemas.microsoft.com/office/drawing/2014/main" id="{9643D379-E336-D856-09FC-D7D243DEB237}"/>
                  </a:ext>
                </a:extLst>
              </p:cNvPr>
              <p:cNvCxnSpPr>
                <a:cxnSpLocks/>
                <a:stCxn id="163" idx="3"/>
              </p:cNvCxnSpPr>
              <p:nvPr/>
            </p:nvCxnSpPr>
            <p:spPr>
              <a:xfrm flipH="1">
                <a:off x="5047728" y="3518367"/>
                <a:ext cx="903659" cy="1429985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5" name="Oval 164">
                <a:extLst>
                  <a:ext uri="{FF2B5EF4-FFF2-40B4-BE49-F238E27FC236}">
                    <a16:creationId xmlns:a16="http://schemas.microsoft.com/office/drawing/2014/main" id="{748415CB-350C-D31D-B130-3A39A9DB8539}"/>
                  </a:ext>
                </a:extLst>
              </p:cNvPr>
              <p:cNvSpPr/>
              <p:nvPr/>
            </p:nvSpPr>
            <p:spPr>
              <a:xfrm>
                <a:off x="5534569" y="3834212"/>
                <a:ext cx="274320" cy="274320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6" name="Oval 165">
                <a:extLst>
                  <a:ext uri="{FF2B5EF4-FFF2-40B4-BE49-F238E27FC236}">
                    <a16:creationId xmlns:a16="http://schemas.microsoft.com/office/drawing/2014/main" id="{309ECC2C-D441-AEB0-1D04-41CA44653B3A}"/>
                  </a:ext>
                </a:extLst>
              </p:cNvPr>
              <p:cNvSpPr/>
              <p:nvPr/>
            </p:nvSpPr>
            <p:spPr>
              <a:xfrm>
                <a:off x="5228412" y="4326624"/>
                <a:ext cx="274320" cy="274320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7" name="Oval 166">
                <a:extLst>
                  <a:ext uri="{FF2B5EF4-FFF2-40B4-BE49-F238E27FC236}">
                    <a16:creationId xmlns:a16="http://schemas.microsoft.com/office/drawing/2014/main" id="{D4E73639-B0E1-ECF4-1DEC-3DB1DDB65929}"/>
                  </a:ext>
                </a:extLst>
              </p:cNvPr>
              <p:cNvSpPr/>
              <p:nvPr/>
            </p:nvSpPr>
            <p:spPr>
              <a:xfrm>
                <a:off x="4863235" y="4908179"/>
                <a:ext cx="274320" cy="27432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8" name="Oval 167">
                <a:extLst>
                  <a:ext uri="{FF2B5EF4-FFF2-40B4-BE49-F238E27FC236}">
                    <a16:creationId xmlns:a16="http://schemas.microsoft.com/office/drawing/2014/main" id="{140E688E-7BF5-CACF-B55B-4C62CA1CB957}"/>
                  </a:ext>
                </a:extLst>
              </p:cNvPr>
              <p:cNvSpPr/>
              <p:nvPr/>
            </p:nvSpPr>
            <p:spPr>
              <a:xfrm>
                <a:off x="5534569" y="4908179"/>
                <a:ext cx="274320" cy="274320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69" name="Straight Connector 168">
                <a:extLst>
                  <a:ext uri="{FF2B5EF4-FFF2-40B4-BE49-F238E27FC236}">
                    <a16:creationId xmlns:a16="http://schemas.microsoft.com/office/drawing/2014/main" id="{7F0ACAFD-FEDC-D23D-F85F-A2F79703CD13}"/>
                  </a:ext>
                </a:extLst>
              </p:cNvPr>
              <p:cNvCxnSpPr>
                <a:stCxn id="166" idx="5"/>
                <a:endCxn id="168" idx="0"/>
              </p:cNvCxnSpPr>
              <p:nvPr/>
            </p:nvCxnSpPr>
            <p:spPr>
              <a:xfrm>
                <a:off x="5462559" y="4560771"/>
                <a:ext cx="209170" cy="347408"/>
              </a:xfrm>
              <a:prstGeom prst="line">
                <a:avLst/>
              </a:prstGeom>
              <a:ln w="381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>
                <a:extLst>
                  <a:ext uri="{FF2B5EF4-FFF2-40B4-BE49-F238E27FC236}">
                    <a16:creationId xmlns:a16="http://schemas.microsoft.com/office/drawing/2014/main" id="{860E16DB-921D-570D-0E0F-4863F635BDB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05721" y="3518367"/>
                <a:ext cx="852317" cy="152697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1" name="Oval 170">
                <a:extLst>
                  <a:ext uri="{FF2B5EF4-FFF2-40B4-BE49-F238E27FC236}">
                    <a16:creationId xmlns:a16="http://schemas.microsoft.com/office/drawing/2014/main" id="{707475EA-8B7B-7D1E-41A8-7CAF85C3D4B6}"/>
                  </a:ext>
                </a:extLst>
              </p:cNvPr>
              <p:cNvSpPr/>
              <p:nvPr/>
            </p:nvSpPr>
            <p:spPr>
              <a:xfrm>
                <a:off x="6245056" y="3835564"/>
                <a:ext cx="274320" cy="27432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2" name="Oval 171">
                <a:extLst>
                  <a:ext uri="{FF2B5EF4-FFF2-40B4-BE49-F238E27FC236}">
                    <a16:creationId xmlns:a16="http://schemas.microsoft.com/office/drawing/2014/main" id="{3DF84D89-F40C-5469-9DDB-620798D22626}"/>
                  </a:ext>
                </a:extLst>
              </p:cNvPr>
              <p:cNvSpPr/>
              <p:nvPr/>
            </p:nvSpPr>
            <p:spPr>
              <a:xfrm>
                <a:off x="6452176" y="4326624"/>
                <a:ext cx="274320" cy="27432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3" name="Oval 172">
                <a:extLst>
                  <a:ext uri="{FF2B5EF4-FFF2-40B4-BE49-F238E27FC236}">
                    <a16:creationId xmlns:a16="http://schemas.microsoft.com/office/drawing/2014/main" id="{835FA600-BDD1-AE6C-96C2-32BC90BC4CC3}"/>
                  </a:ext>
                </a:extLst>
              </p:cNvPr>
              <p:cNvSpPr/>
              <p:nvPr/>
            </p:nvSpPr>
            <p:spPr>
              <a:xfrm>
                <a:off x="6201262" y="4908179"/>
                <a:ext cx="274320" cy="27432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74" name="Straight Connector 173">
                <a:extLst>
                  <a:ext uri="{FF2B5EF4-FFF2-40B4-BE49-F238E27FC236}">
                    <a16:creationId xmlns:a16="http://schemas.microsoft.com/office/drawing/2014/main" id="{63CBED4B-F7FE-E6B0-7094-010743801CEC}"/>
                  </a:ext>
                </a:extLst>
              </p:cNvPr>
              <p:cNvCxnSpPr>
                <a:stCxn id="172" idx="3"/>
                <a:endCxn id="173" idx="0"/>
              </p:cNvCxnSpPr>
              <p:nvPr/>
            </p:nvCxnSpPr>
            <p:spPr>
              <a:xfrm flipH="1">
                <a:off x="6338422" y="4560771"/>
                <a:ext cx="153927" cy="34740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5" name="Oval 174">
                <a:extLst>
                  <a:ext uri="{FF2B5EF4-FFF2-40B4-BE49-F238E27FC236}">
                    <a16:creationId xmlns:a16="http://schemas.microsoft.com/office/drawing/2014/main" id="{2452C72A-98D2-3C4D-596B-886302AF2651}"/>
                  </a:ext>
                </a:extLst>
              </p:cNvPr>
              <p:cNvSpPr/>
              <p:nvPr/>
            </p:nvSpPr>
            <p:spPr>
              <a:xfrm>
                <a:off x="6843275" y="4908179"/>
                <a:ext cx="274320" cy="27432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46" name="Group 145">
              <a:extLst>
                <a:ext uri="{FF2B5EF4-FFF2-40B4-BE49-F238E27FC236}">
                  <a16:creationId xmlns:a16="http://schemas.microsoft.com/office/drawing/2014/main" id="{9749AD72-B1A9-561A-B240-AA15DDB11AB9}"/>
                </a:ext>
              </a:extLst>
            </p:cNvPr>
            <p:cNvGrpSpPr/>
            <p:nvPr/>
          </p:nvGrpSpPr>
          <p:grpSpPr>
            <a:xfrm flipH="1">
              <a:off x="6742578" y="2956608"/>
              <a:ext cx="1133856" cy="960120"/>
              <a:chOff x="4863235" y="3284220"/>
              <a:chExt cx="2254360" cy="1898279"/>
            </a:xfrm>
          </p:grpSpPr>
          <p:sp>
            <p:nvSpPr>
              <p:cNvPr id="150" name="Oval 149">
                <a:extLst>
                  <a:ext uri="{FF2B5EF4-FFF2-40B4-BE49-F238E27FC236}">
                    <a16:creationId xmlns:a16="http://schemas.microsoft.com/office/drawing/2014/main" id="{A1FA6E76-FB3A-2CA2-8A34-F4548ACD04CA}"/>
                  </a:ext>
                </a:extLst>
              </p:cNvPr>
              <p:cNvSpPr/>
              <p:nvPr/>
            </p:nvSpPr>
            <p:spPr>
              <a:xfrm>
                <a:off x="5911214" y="3284220"/>
                <a:ext cx="274320" cy="274320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57425E8A-C74A-E3FA-FBEA-C5C815AD215E}"/>
                  </a:ext>
                </a:extLst>
              </p:cNvPr>
              <p:cNvCxnSpPr>
                <a:cxnSpLocks/>
                <a:stCxn id="150" idx="3"/>
              </p:cNvCxnSpPr>
              <p:nvPr/>
            </p:nvCxnSpPr>
            <p:spPr>
              <a:xfrm flipH="1">
                <a:off x="5047728" y="3518367"/>
                <a:ext cx="903659" cy="1429985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2" name="Oval 151">
                <a:extLst>
                  <a:ext uri="{FF2B5EF4-FFF2-40B4-BE49-F238E27FC236}">
                    <a16:creationId xmlns:a16="http://schemas.microsoft.com/office/drawing/2014/main" id="{6E2052DC-3A7D-9BB7-DFA9-60D2EA2E6978}"/>
                  </a:ext>
                </a:extLst>
              </p:cNvPr>
              <p:cNvSpPr/>
              <p:nvPr/>
            </p:nvSpPr>
            <p:spPr>
              <a:xfrm>
                <a:off x="5534569" y="3834212"/>
                <a:ext cx="274320" cy="274320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3" name="Oval 152">
                <a:extLst>
                  <a:ext uri="{FF2B5EF4-FFF2-40B4-BE49-F238E27FC236}">
                    <a16:creationId xmlns:a16="http://schemas.microsoft.com/office/drawing/2014/main" id="{1875AE25-62AC-5F64-5FC0-A60DB9732E58}"/>
                  </a:ext>
                </a:extLst>
              </p:cNvPr>
              <p:cNvSpPr/>
              <p:nvPr/>
            </p:nvSpPr>
            <p:spPr>
              <a:xfrm>
                <a:off x="5228412" y="4326624"/>
                <a:ext cx="274320" cy="274320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4" name="Oval 153">
                <a:extLst>
                  <a:ext uri="{FF2B5EF4-FFF2-40B4-BE49-F238E27FC236}">
                    <a16:creationId xmlns:a16="http://schemas.microsoft.com/office/drawing/2014/main" id="{4AA1CDC5-14B6-8876-CB23-B7E38EC8C692}"/>
                  </a:ext>
                </a:extLst>
              </p:cNvPr>
              <p:cNvSpPr/>
              <p:nvPr/>
            </p:nvSpPr>
            <p:spPr>
              <a:xfrm>
                <a:off x="4863235" y="4908179"/>
                <a:ext cx="274320" cy="274320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5" name="Oval 154">
                <a:extLst>
                  <a:ext uri="{FF2B5EF4-FFF2-40B4-BE49-F238E27FC236}">
                    <a16:creationId xmlns:a16="http://schemas.microsoft.com/office/drawing/2014/main" id="{0A3A234A-440A-5A14-892F-27D6F86A6404}"/>
                  </a:ext>
                </a:extLst>
              </p:cNvPr>
              <p:cNvSpPr/>
              <p:nvPr/>
            </p:nvSpPr>
            <p:spPr>
              <a:xfrm>
                <a:off x="5534569" y="4908179"/>
                <a:ext cx="274320" cy="27432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C51F55CE-78F1-524A-6500-685DA6BBC4D3}"/>
                  </a:ext>
                </a:extLst>
              </p:cNvPr>
              <p:cNvCxnSpPr>
                <a:stCxn id="153" idx="5"/>
                <a:endCxn id="155" idx="0"/>
              </p:cNvCxnSpPr>
              <p:nvPr/>
            </p:nvCxnSpPr>
            <p:spPr>
              <a:xfrm>
                <a:off x="5462559" y="4560771"/>
                <a:ext cx="209170" cy="347408"/>
              </a:xfrm>
              <a:prstGeom prst="line">
                <a:avLst/>
              </a:prstGeom>
              <a:ln w="381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1E92EF89-B6CF-8CB2-8092-0E837B030CC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05721" y="3518367"/>
                <a:ext cx="852317" cy="152697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8" name="Oval 157">
                <a:extLst>
                  <a:ext uri="{FF2B5EF4-FFF2-40B4-BE49-F238E27FC236}">
                    <a16:creationId xmlns:a16="http://schemas.microsoft.com/office/drawing/2014/main" id="{61430E98-B161-9594-AC3E-789FB4AF8254}"/>
                  </a:ext>
                </a:extLst>
              </p:cNvPr>
              <p:cNvSpPr/>
              <p:nvPr/>
            </p:nvSpPr>
            <p:spPr>
              <a:xfrm>
                <a:off x="6245056" y="3835564"/>
                <a:ext cx="274320" cy="27432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9" name="Oval 158">
                <a:extLst>
                  <a:ext uri="{FF2B5EF4-FFF2-40B4-BE49-F238E27FC236}">
                    <a16:creationId xmlns:a16="http://schemas.microsoft.com/office/drawing/2014/main" id="{E7C9BD08-9341-21B9-8FBA-879E73E6C8D9}"/>
                  </a:ext>
                </a:extLst>
              </p:cNvPr>
              <p:cNvSpPr/>
              <p:nvPr/>
            </p:nvSpPr>
            <p:spPr>
              <a:xfrm>
                <a:off x="6452176" y="4326624"/>
                <a:ext cx="274320" cy="27432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0" name="Oval 159">
                <a:extLst>
                  <a:ext uri="{FF2B5EF4-FFF2-40B4-BE49-F238E27FC236}">
                    <a16:creationId xmlns:a16="http://schemas.microsoft.com/office/drawing/2014/main" id="{CA8B7C4B-C30A-1CED-DE38-56CE02602D07}"/>
                  </a:ext>
                </a:extLst>
              </p:cNvPr>
              <p:cNvSpPr/>
              <p:nvPr/>
            </p:nvSpPr>
            <p:spPr>
              <a:xfrm>
                <a:off x="6201262" y="4908179"/>
                <a:ext cx="274320" cy="27432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B79933E0-DD28-003A-643F-54DC4AD05CE6}"/>
                  </a:ext>
                </a:extLst>
              </p:cNvPr>
              <p:cNvCxnSpPr>
                <a:stCxn id="159" idx="3"/>
                <a:endCxn id="160" idx="0"/>
              </p:cNvCxnSpPr>
              <p:nvPr/>
            </p:nvCxnSpPr>
            <p:spPr>
              <a:xfrm flipH="1">
                <a:off x="6338422" y="4560771"/>
                <a:ext cx="153927" cy="34740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2" name="Oval 161">
                <a:extLst>
                  <a:ext uri="{FF2B5EF4-FFF2-40B4-BE49-F238E27FC236}">
                    <a16:creationId xmlns:a16="http://schemas.microsoft.com/office/drawing/2014/main" id="{66A18F1A-6051-9B51-365C-77DA89DA35B7}"/>
                  </a:ext>
                </a:extLst>
              </p:cNvPr>
              <p:cNvSpPr/>
              <p:nvPr/>
            </p:nvSpPr>
            <p:spPr>
              <a:xfrm>
                <a:off x="6843275" y="4908179"/>
                <a:ext cx="274320" cy="27432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643C58AC-79D9-A20B-6BCF-27BE1572E6E3}"/>
                </a:ext>
              </a:extLst>
            </p:cNvPr>
            <p:cNvCxnSpPr>
              <a:cxnSpLocks/>
            </p:cNvCxnSpPr>
            <p:nvPr/>
          </p:nvCxnSpPr>
          <p:spPr>
            <a:xfrm>
              <a:off x="6853529" y="2240852"/>
              <a:ext cx="22860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Arrow Connector 147">
              <a:extLst>
                <a:ext uri="{FF2B5EF4-FFF2-40B4-BE49-F238E27FC236}">
                  <a16:creationId xmlns:a16="http://schemas.microsoft.com/office/drawing/2014/main" id="{2F2B3425-0392-2CE8-0E46-634929EC45F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120476" y="2238650"/>
              <a:ext cx="1" cy="71080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Arrow Connector 148">
              <a:extLst>
                <a:ext uri="{FF2B5EF4-FFF2-40B4-BE49-F238E27FC236}">
                  <a16:creationId xmlns:a16="http://schemas.microsoft.com/office/drawing/2014/main" id="{A53C54B7-F63F-6F98-2882-5CAAB5686061}"/>
                </a:ext>
              </a:extLst>
            </p:cNvPr>
            <p:cNvCxnSpPr/>
            <p:nvPr/>
          </p:nvCxnSpPr>
          <p:spPr>
            <a:xfrm flipH="1">
              <a:off x="7283344" y="2238650"/>
              <a:ext cx="1" cy="71080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2890D4DA-C807-8F7F-28DD-0E700D3741A0}"/>
                </a:ext>
              </a:extLst>
            </p:cNvPr>
            <p:cNvSpPr txBox="1"/>
            <p:nvPr/>
          </p:nvSpPr>
          <p:spPr>
            <a:xfrm>
              <a:off x="6620480" y="3930383"/>
              <a:ext cx="14653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DT (n-1)</a:t>
              </a:r>
            </a:p>
          </p:txBody>
        </p: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C133EA24-180C-A3DE-D06B-FA7F0FCFF590}"/>
                </a:ext>
              </a:extLst>
            </p:cNvPr>
            <p:cNvSpPr txBox="1"/>
            <p:nvPr/>
          </p:nvSpPr>
          <p:spPr>
            <a:xfrm>
              <a:off x="8532027" y="3928261"/>
              <a:ext cx="13262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DT n</a:t>
              </a:r>
            </a:p>
          </p:txBody>
        </p:sp>
        <p:cxnSp>
          <p:nvCxnSpPr>
            <p:cNvPr id="186" name="Straight Arrow Connector 185">
              <a:extLst>
                <a:ext uri="{FF2B5EF4-FFF2-40B4-BE49-F238E27FC236}">
                  <a16:creationId xmlns:a16="http://schemas.microsoft.com/office/drawing/2014/main" id="{CF031716-961C-81EE-2CAD-4893DA0369CE}"/>
                </a:ext>
              </a:extLst>
            </p:cNvPr>
            <p:cNvCxnSpPr>
              <a:cxnSpLocks/>
            </p:cNvCxnSpPr>
            <p:nvPr/>
          </p:nvCxnSpPr>
          <p:spPr>
            <a:xfrm>
              <a:off x="7283344" y="4243437"/>
              <a:ext cx="1" cy="18288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Arrow Connector 186">
              <a:extLst>
                <a:ext uri="{FF2B5EF4-FFF2-40B4-BE49-F238E27FC236}">
                  <a16:creationId xmlns:a16="http://schemas.microsoft.com/office/drawing/2014/main" id="{DF1BBA60-8E10-E26B-6A62-1ED1FD56F5F1}"/>
                </a:ext>
              </a:extLst>
            </p:cNvPr>
            <p:cNvCxnSpPr>
              <a:cxnSpLocks/>
            </p:cNvCxnSpPr>
            <p:nvPr/>
          </p:nvCxnSpPr>
          <p:spPr>
            <a:xfrm>
              <a:off x="9120476" y="4241053"/>
              <a:ext cx="1" cy="18288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0" name="TextBox 189">
              <a:extLst>
                <a:ext uri="{FF2B5EF4-FFF2-40B4-BE49-F238E27FC236}">
                  <a16:creationId xmlns:a16="http://schemas.microsoft.com/office/drawing/2014/main" id="{BAC1F15D-3809-5E61-323D-FC70F3EA1253}"/>
                </a:ext>
              </a:extLst>
            </p:cNvPr>
            <p:cNvSpPr txBox="1"/>
            <p:nvPr/>
          </p:nvSpPr>
          <p:spPr>
            <a:xfrm>
              <a:off x="6559552" y="4454316"/>
              <a:ext cx="13670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Result (n-1)</a:t>
              </a:r>
            </a:p>
          </p:txBody>
        </p:sp>
        <p:sp>
          <p:nvSpPr>
            <p:cNvPr id="191" name="TextBox 190">
              <a:extLst>
                <a:ext uri="{FF2B5EF4-FFF2-40B4-BE49-F238E27FC236}">
                  <a16:creationId xmlns:a16="http://schemas.microsoft.com/office/drawing/2014/main" id="{730050F7-0DA3-6A5D-C244-0237133EE566}"/>
                </a:ext>
              </a:extLst>
            </p:cNvPr>
            <p:cNvSpPr txBox="1"/>
            <p:nvPr/>
          </p:nvSpPr>
          <p:spPr>
            <a:xfrm>
              <a:off x="8448432" y="4450460"/>
              <a:ext cx="13262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Result n</a:t>
              </a:r>
            </a:p>
          </p:txBody>
        </p:sp>
        <p:sp>
          <p:nvSpPr>
            <p:cNvPr id="193" name="Rectangle: Rounded Corners 192">
              <a:extLst>
                <a:ext uri="{FF2B5EF4-FFF2-40B4-BE49-F238E27FC236}">
                  <a16:creationId xmlns:a16="http://schemas.microsoft.com/office/drawing/2014/main" id="{D7A32562-D436-AD21-5854-61AF6B610F61}"/>
                </a:ext>
              </a:extLst>
            </p:cNvPr>
            <p:cNvSpPr/>
            <p:nvPr/>
          </p:nvSpPr>
          <p:spPr>
            <a:xfrm>
              <a:off x="4358025" y="5086168"/>
              <a:ext cx="3383280" cy="596630"/>
            </a:xfrm>
            <a:prstGeom prst="roundRect">
              <a:avLst>
                <a:gd name="adj" fmla="val 24576"/>
              </a:avLst>
            </a:prstGeom>
            <a:solidFill>
              <a:srgbClr val="219EBC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Majority Voting/Averaging</a:t>
              </a:r>
            </a:p>
          </p:txBody>
        </p:sp>
        <p:cxnSp>
          <p:nvCxnSpPr>
            <p:cNvPr id="198" name="Straight Arrow Connector 197">
              <a:extLst>
                <a:ext uri="{FF2B5EF4-FFF2-40B4-BE49-F238E27FC236}">
                  <a16:creationId xmlns:a16="http://schemas.microsoft.com/office/drawing/2014/main" id="{DE490717-E9C0-05D4-495B-B4785294D398}"/>
                </a:ext>
              </a:extLst>
            </p:cNvPr>
            <p:cNvCxnSpPr>
              <a:cxnSpLocks/>
            </p:cNvCxnSpPr>
            <p:nvPr/>
          </p:nvCxnSpPr>
          <p:spPr>
            <a:xfrm>
              <a:off x="4831964" y="4764689"/>
              <a:ext cx="1" cy="18288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Arrow Connector 198">
              <a:extLst>
                <a:ext uri="{FF2B5EF4-FFF2-40B4-BE49-F238E27FC236}">
                  <a16:creationId xmlns:a16="http://schemas.microsoft.com/office/drawing/2014/main" id="{E5226354-50B7-51F6-A6F0-18BFB555C1FE}"/>
                </a:ext>
              </a:extLst>
            </p:cNvPr>
            <p:cNvCxnSpPr>
              <a:cxnSpLocks/>
            </p:cNvCxnSpPr>
            <p:nvPr/>
          </p:nvCxnSpPr>
          <p:spPr>
            <a:xfrm>
              <a:off x="7281645" y="4766828"/>
              <a:ext cx="1" cy="18288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Arrow Connector 199">
              <a:extLst>
                <a:ext uri="{FF2B5EF4-FFF2-40B4-BE49-F238E27FC236}">
                  <a16:creationId xmlns:a16="http://schemas.microsoft.com/office/drawing/2014/main" id="{43625DFD-3F00-158D-822A-AF682FBA9EDE}"/>
                </a:ext>
              </a:extLst>
            </p:cNvPr>
            <p:cNvCxnSpPr>
              <a:cxnSpLocks/>
            </p:cNvCxnSpPr>
            <p:nvPr/>
          </p:nvCxnSpPr>
          <p:spPr>
            <a:xfrm>
              <a:off x="2968791" y="5394009"/>
              <a:ext cx="136840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D3AFD7C5-265F-59BE-3346-3CAE70A5AD17}"/>
                </a:ext>
              </a:extLst>
            </p:cNvPr>
            <p:cNvCxnSpPr>
              <a:cxnSpLocks/>
            </p:cNvCxnSpPr>
            <p:nvPr/>
          </p:nvCxnSpPr>
          <p:spPr>
            <a:xfrm>
              <a:off x="2987671" y="4749935"/>
              <a:ext cx="0" cy="64407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Arrow Connector 207">
              <a:extLst>
                <a:ext uri="{FF2B5EF4-FFF2-40B4-BE49-F238E27FC236}">
                  <a16:creationId xmlns:a16="http://schemas.microsoft.com/office/drawing/2014/main" id="{0E93641C-9D93-FF7B-9DCA-C97A0D51C24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67760" y="5384483"/>
              <a:ext cx="1367006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ADD120E1-F74E-2E20-6F4B-79F9BAC78FD8}"/>
                </a:ext>
              </a:extLst>
            </p:cNvPr>
            <p:cNvCxnSpPr>
              <a:cxnSpLocks/>
            </p:cNvCxnSpPr>
            <p:nvPr/>
          </p:nvCxnSpPr>
          <p:spPr>
            <a:xfrm>
              <a:off x="9116523" y="4770699"/>
              <a:ext cx="0" cy="6176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956714F0-FBFD-10D7-4883-76EDCFC28298}"/>
                </a:ext>
              </a:extLst>
            </p:cNvPr>
            <p:cNvSpPr/>
            <p:nvPr/>
          </p:nvSpPr>
          <p:spPr>
            <a:xfrm>
              <a:off x="5237960" y="1859017"/>
              <a:ext cx="1623410" cy="738687"/>
            </a:xfrm>
            <a:prstGeom prst="roundRect">
              <a:avLst>
                <a:gd name="adj" fmla="val 24576"/>
              </a:avLst>
            </a:prstGeom>
            <a:solidFill>
              <a:srgbClr val="219EBC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Dataset</a:t>
              </a:r>
            </a:p>
          </p:txBody>
        </p:sp>
        <p:sp>
          <p:nvSpPr>
            <p:cNvPr id="223" name="Rectangle 222">
              <a:extLst>
                <a:ext uri="{FF2B5EF4-FFF2-40B4-BE49-F238E27FC236}">
                  <a16:creationId xmlns:a16="http://schemas.microsoft.com/office/drawing/2014/main" id="{683A35AC-561E-A072-6BE6-C2CFD723BC42}"/>
                </a:ext>
              </a:extLst>
            </p:cNvPr>
            <p:cNvSpPr/>
            <p:nvPr/>
          </p:nvSpPr>
          <p:spPr>
            <a:xfrm>
              <a:off x="5555750" y="6076809"/>
              <a:ext cx="987830" cy="374722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Result</a:t>
              </a:r>
            </a:p>
          </p:txBody>
        </p:sp>
        <p:cxnSp>
          <p:nvCxnSpPr>
            <p:cNvPr id="224" name="Straight Arrow Connector 223">
              <a:extLst>
                <a:ext uri="{FF2B5EF4-FFF2-40B4-BE49-F238E27FC236}">
                  <a16:creationId xmlns:a16="http://schemas.microsoft.com/office/drawing/2014/main" id="{EF8E4FEB-C3BA-3E2C-663B-D0724CB473C2}"/>
                </a:ext>
              </a:extLst>
            </p:cNvPr>
            <p:cNvCxnSpPr>
              <a:cxnSpLocks/>
            </p:cNvCxnSpPr>
            <p:nvPr/>
          </p:nvCxnSpPr>
          <p:spPr>
            <a:xfrm>
              <a:off x="6049665" y="5743339"/>
              <a:ext cx="1" cy="27432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26" name="TextBox 225">
                <a:extLst>
                  <a:ext uri="{FF2B5EF4-FFF2-40B4-BE49-F238E27FC236}">
                    <a16:creationId xmlns:a16="http://schemas.microsoft.com/office/drawing/2014/main" id="{3F6AFAA7-F480-2FD9-6B55-AC9FAC0BBF5B}"/>
                  </a:ext>
                </a:extLst>
              </p:cNvPr>
              <p:cNvSpPr txBox="1"/>
              <p:nvPr/>
            </p:nvSpPr>
            <p:spPr>
              <a:xfrm>
                <a:off x="-62976" y="4654371"/>
                <a:ext cx="260962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DT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Decision Tree</a:t>
                </a:r>
              </a:p>
            </p:txBody>
          </p:sp>
        </mc:Choice>
        <mc:Fallback xmlns="">
          <p:sp>
            <p:nvSpPr>
              <p:cNvPr id="226" name="TextBox 225">
                <a:extLst>
                  <a:ext uri="{FF2B5EF4-FFF2-40B4-BE49-F238E27FC236}">
                    <a16:creationId xmlns:a16="http://schemas.microsoft.com/office/drawing/2014/main" id="{3F6AFAA7-F480-2FD9-6B55-AC9FAC0BBF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62976" y="4654371"/>
                <a:ext cx="2609628" cy="338554"/>
              </a:xfrm>
              <a:prstGeom prst="rect">
                <a:avLst/>
              </a:prstGeom>
              <a:blipFill>
                <a:blip r:embed="rId2"/>
                <a:stretch>
                  <a:fillRect l="-935"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D68D034-4869-B8DE-4AFA-A3ED323214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BBAA7-7ED0-46F4-97DF-BA2F09254B16}" type="datetime1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2/2/2023</a:t>
            </a:fld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A9DC2E9-FDCF-ED6C-CBC8-869F0575EE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A0ECF-A6E5-4C6F-AC34-3E83F0130569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30</a:t>
            </a:fld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73E8327-78D2-879B-8F54-256A3E4F64FE}"/>
              </a:ext>
            </a:extLst>
          </p:cNvPr>
          <p:cNvSpPr/>
          <p:nvPr/>
        </p:nvSpPr>
        <p:spPr>
          <a:xfrm>
            <a:off x="0" y="-39384"/>
            <a:ext cx="12207240" cy="1371600"/>
          </a:xfrm>
          <a:prstGeom prst="rect">
            <a:avLst/>
          </a:prstGeom>
          <a:solidFill>
            <a:srgbClr val="61738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n-US" sz="4000" b="1" dirty="0">
                <a:solidFill>
                  <a:schemeClr val="bg1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Model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2D74FA-C519-4DDE-3615-F7A91F2BD5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881" t="20933"/>
          <a:stretch/>
        </p:blipFill>
        <p:spPr>
          <a:xfrm>
            <a:off x="-14575" y="-39384"/>
            <a:ext cx="3093929" cy="136897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0FC4A2E-4A08-1F62-EF3F-19645E75A8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3905" y="143427"/>
            <a:ext cx="731520" cy="985244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DB8CF1B-90CB-70AC-0953-2F1D9976BEB1}"/>
              </a:ext>
            </a:extLst>
          </p:cNvPr>
          <p:cNvCxnSpPr>
            <a:cxnSpLocks/>
          </p:cNvCxnSpPr>
          <p:nvPr/>
        </p:nvCxnSpPr>
        <p:spPr>
          <a:xfrm>
            <a:off x="-14575" y="6850361"/>
            <a:ext cx="12206575" cy="0"/>
          </a:xfrm>
          <a:prstGeom prst="line">
            <a:avLst/>
          </a:prstGeom>
          <a:noFill/>
          <a:ln w="76200" cap="flat" cmpd="sng" algn="ctr">
            <a:solidFill>
              <a:srgbClr val="617389"/>
            </a:solidFill>
            <a:prstDash val="solid"/>
            <a:miter lim="800000"/>
          </a:ln>
          <a:effectLst/>
        </p:spPr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77F6ABA6-4EB7-B084-3B0D-8FAA565408A1}"/>
              </a:ext>
            </a:extLst>
          </p:cNvPr>
          <p:cNvSpPr txBox="1"/>
          <p:nvPr/>
        </p:nvSpPr>
        <p:spPr>
          <a:xfrm>
            <a:off x="4404360" y="6264835"/>
            <a:ext cx="338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9: Random forest classifier</a:t>
            </a:r>
          </a:p>
        </p:txBody>
      </p:sp>
    </p:spTree>
    <p:extLst>
      <p:ext uri="{BB962C8B-B14F-4D97-AF65-F5344CB8AC3E}">
        <p14:creationId xmlns:p14="http://schemas.microsoft.com/office/powerpoint/2010/main" val="1992112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6" grpId="0"/>
      <p:bldP spid="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95BA21A9-DF96-65A2-5138-B608F995EDDF}"/>
              </a:ext>
            </a:extLst>
          </p:cNvPr>
          <p:cNvSpPr/>
          <p:nvPr/>
        </p:nvSpPr>
        <p:spPr>
          <a:xfrm>
            <a:off x="2791810" y="1732825"/>
            <a:ext cx="6915807" cy="2911723"/>
          </a:xfrm>
          <a:prstGeom prst="roundRect">
            <a:avLst>
              <a:gd name="adj" fmla="val 3431"/>
            </a:avLst>
          </a:prstGeom>
          <a:solidFill>
            <a:srgbClr val="617389"/>
          </a:solidFill>
          <a:ln w="2857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UY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DA0E992-768D-8FDF-7A32-BA6C9AD92BBF}"/>
              </a:ext>
            </a:extLst>
          </p:cNvPr>
          <p:cNvGrpSpPr/>
          <p:nvPr/>
        </p:nvGrpSpPr>
        <p:grpSpPr>
          <a:xfrm>
            <a:off x="-7454" y="140044"/>
            <a:ext cx="12206907" cy="6717956"/>
            <a:chOff x="-44313" y="143427"/>
            <a:chExt cx="12206907" cy="671795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584C5F2-39B0-0641-144A-4B77F61787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13905" y="143427"/>
              <a:ext cx="731520" cy="985244"/>
            </a:xfrm>
            <a:prstGeom prst="rect">
              <a:avLst/>
            </a:prstGeom>
          </p:spPr>
        </p:pic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C905817D-AF78-538D-E705-435CA9AE0B70}"/>
                </a:ext>
              </a:extLst>
            </p:cNvPr>
            <p:cNvCxnSpPr>
              <a:cxnSpLocks/>
            </p:cNvCxnSpPr>
            <p:nvPr/>
          </p:nvCxnSpPr>
          <p:spPr>
            <a:xfrm>
              <a:off x="-44313" y="6861383"/>
              <a:ext cx="12206575" cy="0"/>
            </a:xfrm>
            <a:prstGeom prst="line">
              <a:avLst/>
            </a:prstGeom>
            <a:noFill/>
            <a:ln w="76200" cap="flat" cmpd="sng" algn="ctr">
              <a:solidFill>
                <a:srgbClr val="617389"/>
              </a:solidFill>
              <a:prstDash val="solid"/>
              <a:miter lim="800000"/>
            </a:ln>
            <a:effectLst/>
          </p:spPr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DE0651E6-53F0-1AB9-AC16-4D6A35136541}"/>
                </a:ext>
              </a:extLst>
            </p:cNvPr>
            <p:cNvCxnSpPr>
              <a:cxnSpLocks/>
            </p:cNvCxnSpPr>
            <p:nvPr/>
          </p:nvCxnSpPr>
          <p:spPr>
            <a:xfrm>
              <a:off x="-43981" y="6861383"/>
              <a:ext cx="12206575" cy="0"/>
            </a:xfrm>
            <a:prstGeom prst="line">
              <a:avLst/>
            </a:prstGeom>
            <a:noFill/>
            <a:ln w="136525" cap="flat" cmpd="sng" algn="ctr">
              <a:solidFill>
                <a:srgbClr val="617389"/>
              </a:solidFill>
              <a:prstDash val="solid"/>
              <a:miter lim="800000"/>
            </a:ln>
            <a:effectLst/>
          </p:spPr>
        </p:cxnSp>
      </p:grp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D7574D74-3F6E-3EA6-6925-EE6B5452A3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6488E7F-3C89-4ACD-8250-89E77D3BC77E}" type="datetime1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2/2/2023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474852DA-25D3-8E9E-47D3-59EC10501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6E69268-9C8B-4EBF-A9EE-DC5DC2D48DC3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5D35A96-5B28-74AA-0402-AB41747467B8}"/>
              </a:ext>
            </a:extLst>
          </p:cNvPr>
          <p:cNvCxnSpPr>
            <a:cxnSpLocks/>
          </p:cNvCxnSpPr>
          <p:nvPr/>
        </p:nvCxnSpPr>
        <p:spPr>
          <a:xfrm>
            <a:off x="-14575" y="21021"/>
            <a:ext cx="12206575" cy="0"/>
          </a:xfrm>
          <a:prstGeom prst="line">
            <a:avLst/>
          </a:prstGeom>
          <a:noFill/>
          <a:ln w="136525" cap="flat" cmpd="sng" algn="ctr">
            <a:solidFill>
              <a:srgbClr val="617389"/>
            </a:solidFill>
            <a:prstDash val="solid"/>
            <a:miter lim="800000"/>
          </a:ln>
          <a:effectLst/>
        </p:spPr>
      </p:cxn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19EC59BF-0F90-3CAB-A682-F342A13FAB4A}"/>
              </a:ext>
            </a:extLst>
          </p:cNvPr>
          <p:cNvSpPr/>
          <p:nvPr/>
        </p:nvSpPr>
        <p:spPr>
          <a:xfrm>
            <a:off x="2287753" y="2606759"/>
            <a:ext cx="7872248" cy="1163853"/>
          </a:xfrm>
          <a:prstGeom prst="roundRect">
            <a:avLst/>
          </a:prstGeom>
          <a:solidFill>
            <a:srgbClr val="617389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Result &amp; Discussion</a:t>
            </a:r>
          </a:p>
        </p:txBody>
      </p:sp>
    </p:spTree>
    <p:extLst>
      <p:ext uri="{BB962C8B-B14F-4D97-AF65-F5344CB8AC3E}">
        <p14:creationId xmlns:p14="http://schemas.microsoft.com/office/powerpoint/2010/main" val="20883805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 shadeToTitle="1">
        <a:gradFill flip="none" rotWithShape="1">
          <a:gsLst>
            <a:gs pos="0">
              <a:srgbClr val="FFFFFF">
                <a:lumMod val="100000"/>
              </a:srgbClr>
            </a:gs>
            <a:gs pos="81000">
              <a:srgbClr val="EEEEEE"/>
            </a:gs>
            <a:gs pos="100000">
              <a:srgbClr val="D9D9D9"/>
            </a:gs>
          </a:gsLst>
          <a:path path="shap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>
            <a:extLst>
              <a:ext uri="{FF2B5EF4-FFF2-40B4-BE49-F238E27FC236}">
                <a16:creationId xmlns:a16="http://schemas.microsoft.com/office/drawing/2014/main" id="{E69132EC-2208-6249-B5B7-C6C4B035C354}"/>
              </a:ext>
            </a:extLst>
          </p:cNvPr>
          <p:cNvGrpSpPr/>
          <p:nvPr/>
        </p:nvGrpSpPr>
        <p:grpSpPr>
          <a:xfrm>
            <a:off x="830575" y="1622323"/>
            <a:ext cx="8721097" cy="4256479"/>
            <a:chOff x="830575" y="1622323"/>
            <a:chExt cx="8721097" cy="4256479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8F71B0E2-69AC-D427-7A3D-5E96BDBAAE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86727" y="2261421"/>
              <a:ext cx="0" cy="457200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D06FE21-3C20-F436-AA18-6801E9182DAF}"/>
                </a:ext>
              </a:extLst>
            </p:cNvPr>
            <p:cNvSpPr/>
            <p:nvPr/>
          </p:nvSpPr>
          <p:spPr>
            <a:xfrm>
              <a:off x="8088632" y="3971410"/>
              <a:ext cx="1463040" cy="64008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Training RF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2AAD7202-9E25-9AE7-BDA4-3DFD3E6A864F}"/>
                </a:ext>
              </a:extLst>
            </p:cNvPr>
            <p:cNvSpPr/>
            <p:nvPr/>
          </p:nvSpPr>
          <p:spPr>
            <a:xfrm>
              <a:off x="2653026" y="3971410"/>
              <a:ext cx="1463040" cy="64008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Training RF</a:t>
              </a: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C30AA314-60A5-60E7-2919-E787DAD5AA49}"/>
                </a:ext>
              </a:extLst>
            </p:cNvPr>
            <p:cNvCxnSpPr/>
            <p:nvPr/>
          </p:nvCxnSpPr>
          <p:spPr>
            <a:xfrm>
              <a:off x="3384546" y="3672265"/>
              <a:ext cx="0" cy="27432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1876DC12-D215-2D34-E24B-B38D115DB06C}"/>
                </a:ext>
              </a:extLst>
            </p:cNvPr>
            <p:cNvSpPr/>
            <p:nvPr/>
          </p:nvSpPr>
          <p:spPr>
            <a:xfrm>
              <a:off x="5078363" y="1622323"/>
              <a:ext cx="2306110" cy="678425"/>
            </a:xfrm>
            <a:prstGeom prst="roundRect">
              <a:avLst/>
            </a:prstGeom>
            <a:solidFill>
              <a:srgbClr val="8337EC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AMI Dataset</a:t>
              </a: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5755B12-DAB3-380A-CB4E-47F9AD8D6395}"/>
                </a:ext>
              </a:extLst>
            </p:cNvPr>
            <p:cNvCxnSpPr>
              <a:cxnSpLocks/>
            </p:cNvCxnSpPr>
            <p:nvPr/>
          </p:nvCxnSpPr>
          <p:spPr>
            <a:xfrm>
              <a:off x="3352800" y="2718621"/>
              <a:ext cx="5486400" cy="0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BB78A1DD-F126-6C35-BFFD-08DBF5C15DED}"/>
                </a:ext>
              </a:extLst>
            </p:cNvPr>
            <p:cNvCxnSpPr/>
            <p:nvPr/>
          </p:nvCxnSpPr>
          <p:spPr>
            <a:xfrm>
              <a:off x="3371848" y="2737259"/>
              <a:ext cx="0" cy="27432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B6CA04A5-8A5F-8153-36C2-5E2721EB08CA}"/>
                </a:ext>
              </a:extLst>
            </p:cNvPr>
            <p:cNvCxnSpPr/>
            <p:nvPr/>
          </p:nvCxnSpPr>
          <p:spPr>
            <a:xfrm>
              <a:off x="8820152" y="2737259"/>
              <a:ext cx="0" cy="27432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83518449-166F-B4AD-A6EF-848C09FA04EA}"/>
                </a:ext>
              </a:extLst>
            </p:cNvPr>
            <p:cNvSpPr/>
            <p:nvPr/>
          </p:nvSpPr>
          <p:spPr>
            <a:xfrm>
              <a:off x="2640328" y="3036608"/>
              <a:ext cx="1463040" cy="640080"/>
            </a:xfrm>
            <a:prstGeom prst="rect">
              <a:avLst/>
            </a:prstGeom>
            <a:noFill/>
            <a:ln w="38100">
              <a:solidFill>
                <a:srgbClr val="3D5A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All Features</a:t>
              </a: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6DB01054-B562-B98F-0CAE-3FD6F26D85FD}"/>
                </a:ext>
              </a:extLst>
            </p:cNvPr>
            <p:cNvCxnSpPr/>
            <p:nvPr/>
          </p:nvCxnSpPr>
          <p:spPr>
            <a:xfrm>
              <a:off x="8839200" y="3672265"/>
              <a:ext cx="0" cy="27432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330A196-D5A4-DCBA-E740-DC902BAAAC77}"/>
                </a:ext>
              </a:extLst>
            </p:cNvPr>
            <p:cNvSpPr/>
            <p:nvPr/>
          </p:nvSpPr>
          <p:spPr>
            <a:xfrm>
              <a:off x="8088632" y="3036608"/>
              <a:ext cx="1463040" cy="640080"/>
            </a:xfrm>
            <a:prstGeom prst="rect">
              <a:avLst/>
            </a:prstGeom>
            <a:noFill/>
            <a:ln w="38100">
              <a:solidFill>
                <a:srgbClr val="219EB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Selected Features</a:t>
              </a:r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E966DF57-F042-2DB1-58FF-B393F8C65A4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71847" y="4611490"/>
              <a:ext cx="1" cy="274320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BF4DCA03-2D3B-4B20-F0F3-29AEF7B659F9}"/>
                </a:ext>
              </a:extLst>
            </p:cNvPr>
            <p:cNvCxnSpPr>
              <a:cxnSpLocks/>
            </p:cNvCxnSpPr>
            <p:nvPr/>
          </p:nvCxnSpPr>
          <p:spPr>
            <a:xfrm>
              <a:off x="1543047" y="4885810"/>
              <a:ext cx="3657600" cy="0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A0993E5B-36DA-4383-DCC1-2812221A5116}"/>
                </a:ext>
              </a:extLst>
            </p:cNvPr>
            <p:cNvCxnSpPr/>
            <p:nvPr/>
          </p:nvCxnSpPr>
          <p:spPr>
            <a:xfrm>
              <a:off x="1562095" y="4904858"/>
              <a:ext cx="0" cy="27432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1EBD16C2-03B7-FAB3-ED87-87AB56E88856}"/>
                </a:ext>
              </a:extLst>
            </p:cNvPr>
            <p:cNvCxnSpPr/>
            <p:nvPr/>
          </p:nvCxnSpPr>
          <p:spPr>
            <a:xfrm>
              <a:off x="5181593" y="4904858"/>
              <a:ext cx="0" cy="27432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30F31EB2-9C06-DA48-1E85-BA35D00E286D}"/>
                </a:ext>
              </a:extLst>
            </p:cNvPr>
            <p:cNvSpPr/>
            <p:nvPr/>
          </p:nvSpPr>
          <p:spPr>
            <a:xfrm>
              <a:off x="830575" y="5238722"/>
              <a:ext cx="1463040" cy="640080"/>
            </a:xfrm>
            <a:prstGeom prst="rect">
              <a:avLst/>
            </a:prstGeom>
            <a:noFill/>
            <a:ln w="38100">
              <a:solidFill>
                <a:srgbClr val="CC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Unoptimized Model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0555A55B-4A79-851D-7FB8-E6E7DFF2F93E}"/>
                </a:ext>
              </a:extLst>
            </p:cNvPr>
            <p:cNvSpPr/>
            <p:nvPr/>
          </p:nvSpPr>
          <p:spPr>
            <a:xfrm>
              <a:off x="4450073" y="5235677"/>
              <a:ext cx="1463040" cy="640080"/>
            </a:xfrm>
            <a:prstGeom prst="rect">
              <a:avLst/>
            </a:prstGeom>
            <a:noFill/>
            <a:ln w="38100">
              <a:solidFill>
                <a:srgbClr val="028A0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Optimized Model</a:t>
              </a: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8398F3CD-2DCE-B567-9D62-2A1EE7E13DD0}"/>
                </a:ext>
              </a:extLst>
            </p:cNvPr>
            <p:cNvCxnSpPr/>
            <p:nvPr/>
          </p:nvCxnSpPr>
          <p:spPr>
            <a:xfrm>
              <a:off x="8839200" y="4630538"/>
              <a:ext cx="0" cy="27432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1CA3C176-274F-D374-3D5E-657FEFD41207}"/>
                </a:ext>
              </a:extLst>
            </p:cNvPr>
            <p:cNvSpPr/>
            <p:nvPr/>
          </p:nvSpPr>
          <p:spPr>
            <a:xfrm>
              <a:off x="8088632" y="4931530"/>
              <a:ext cx="1463040" cy="640080"/>
            </a:xfrm>
            <a:prstGeom prst="rect">
              <a:avLst/>
            </a:prstGeom>
            <a:noFill/>
            <a:ln w="38100">
              <a:solidFill>
                <a:srgbClr val="028A0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Optimized Model</a:t>
              </a:r>
            </a:p>
          </p:txBody>
        </p:sp>
      </p:grp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BB2D02D-266E-E3FB-8689-00240B4CBE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A842F-9A36-4475-8DAC-018F6DDE11C6}" type="datetime1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2/2/2023</a:t>
            </a:fld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EFC270-A831-C61A-3AF0-122518F30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A0ECF-A6E5-4C6F-AC34-3E83F0130569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32</a:t>
            </a:fld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AF8C81D-D694-65F2-5125-B9A6888AF3B5}"/>
              </a:ext>
            </a:extLst>
          </p:cNvPr>
          <p:cNvSpPr/>
          <p:nvPr/>
        </p:nvSpPr>
        <p:spPr>
          <a:xfrm>
            <a:off x="0" y="-39384"/>
            <a:ext cx="12207240" cy="1371600"/>
          </a:xfrm>
          <a:prstGeom prst="rect">
            <a:avLst/>
          </a:prstGeom>
          <a:solidFill>
            <a:srgbClr val="61738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n-US" sz="4000" b="1" dirty="0">
                <a:solidFill>
                  <a:schemeClr val="bg1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Model Training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5B94B63-48AB-1079-5D9E-EF7E260DA6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81" t="20933"/>
          <a:stretch/>
        </p:blipFill>
        <p:spPr>
          <a:xfrm>
            <a:off x="-14575" y="-39384"/>
            <a:ext cx="3093929" cy="136897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A79928A-6760-E89A-D2B1-67B5D87A9B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3905" y="143427"/>
            <a:ext cx="731520" cy="985244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E3BEB8C-7D2E-AC7A-769F-13DABC38AD2C}"/>
              </a:ext>
            </a:extLst>
          </p:cNvPr>
          <p:cNvCxnSpPr>
            <a:cxnSpLocks/>
          </p:cNvCxnSpPr>
          <p:nvPr/>
        </p:nvCxnSpPr>
        <p:spPr>
          <a:xfrm>
            <a:off x="-14575" y="6850361"/>
            <a:ext cx="12206575" cy="0"/>
          </a:xfrm>
          <a:prstGeom prst="line">
            <a:avLst/>
          </a:prstGeom>
          <a:noFill/>
          <a:ln w="76200" cap="flat" cmpd="sng" algn="ctr">
            <a:solidFill>
              <a:srgbClr val="617389"/>
            </a:solidFill>
            <a:prstDash val="solid"/>
            <a:miter lim="800000"/>
          </a:ln>
          <a:effectLst/>
        </p:spPr>
      </p:cxnSp>
    </p:spTree>
    <p:extLst>
      <p:ext uri="{BB962C8B-B14F-4D97-AF65-F5344CB8AC3E}">
        <p14:creationId xmlns:p14="http://schemas.microsoft.com/office/powerpoint/2010/main" val="3871561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 shadeToTitle="1">
        <a:gradFill flip="none" rotWithShape="1">
          <a:gsLst>
            <a:gs pos="0">
              <a:srgbClr val="FFFFFF">
                <a:lumMod val="100000"/>
              </a:srgbClr>
            </a:gs>
            <a:gs pos="81000">
              <a:srgbClr val="EEEEEE"/>
            </a:gs>
            <a:gs pos="100000">
              <a:srgbClr val="D9D9D9"/>
            </a:gs>
          </a:gsLst>
          <a:path path="shap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650E175-73F7-0B2C-4721-054EA0DC429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0789" y="6331981"/>
            <a:ext cx="2743200" cy="365125"/>
          </a:xfrm>
        </p:spPr>
        <p:txBody>
          <a:bodyPr/>
          <a:lstStyle/>
          <a:p>
            <a:fld id="{91BE8ED7-8AF7-4C75-AF15-4C66A1922316}" type="datetime1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2/2/2023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5172AB15-2E91-EADD-6C09-71CBC99899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6675501"/>
              </p:ext>
            </p:extLst>
          </p:nvPr>
        </p:nvGraphicFramePr>
        <p:xfrm>
          <a:off x="1477693" y="1760554"/>
          <a:ext cx="9236615" cy="4658841"/>
        </p:xfrm>
        <a:graphic>
          <a:graphicData uri="http://schemas.openxmlformats.org/drawingml/2006/table">
            <a:tbl>
              <a:tblPr firstRow="1" firstCol="1" bandRow="1">
                <a:tableStyleId>{3B4B98B0-60AC-42C2-AFA5-B58CD77FA1E5}</a:tableStyleId>
              </a:tblPr>
              <a:tblGrid>
                <a:gridCol w="2039958">
                  <a:extLst>
                    <a:ext uri="{9D8B030D-6E8A-4147-A177-3AD203B41FA5}">
                      <a16:colId xmlns:a16="http://schemas.microsoft.com/office/drawing/2014/main" val="399868065"/>
                    </a:ext>
                  </a:extLst>
                </a:gridCol>
                <a:gridCol w="5512332">
                  <a:extLst>
                    <a:ext uri="{9D8B030D-6E8A-4147-A177-3AD203B41FA5}">
                      <a16:colId xmlns:a16="http://schemas.microsoft.com/office/drawing/2014/main" val="682617562"/>
                    </a:ext>
                  </a:extLst>
                </a:gridCol>
                <a:gridCol w="1684325">
                  <a:extLst>
                    <a:ext uri="{9D8B030D-6E8A-4147-A177-3AD203B41FA5}">
                      <a16:colId xmlns:a16="http://schemas.microsoft.com/office/drawing/2014/main" val="1630474953"/>
                    </a:ext>
                  </a:extLst>
                </a:gridCol>
              </a:tblGrid>
              <a:tr h="39282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7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Probability of Discovery of Egg</a:t>
                      </a:r>
                      <a:endParaRPr lang="en-US" sz="15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4909" marR="7490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7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Returned Features</a:t>
                      </a:r>
                      <a:endParaRPr lang="en-US" sz="15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4909" marR="7490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7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Feature Set</a:t>
                      </a:r>
                      <a:endParaRPr lang="en-US" sz="15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4909" marR="74909" marT="0" marB="0"/>
                </a:tc>
                <a:extLst>
                  <a:ext uri="{0D108BD9-81ED-4DB2-BD59-A6C34878D82A}">
                    <a16:rowId xmlns:a16="http://schemas.microsoft.com/office/drawing/2014/main" val="218085624"/>
                  </a:ext>
                </a:extLst>
              </a:tr>
              <a:tr h="39282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700" b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0.21</a:t>
                      </a:r>
                      <a:endParaRPr lang="en-US" sz="1500" b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4909" marR="7490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700" b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Heart Beats, DD-P</a:t>
                      </a:r>
                      <a:endParaRPr lang="en-US" sz="1500" b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4909" marR="7490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700" b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500" b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4909" marR="74909" marT="0" marB="0"/>
                </a:tc>
                <a:extLst>
                  <a:ext uri="{0D108BD9-81ED-4DB2-BD59-A6C34878D82A}">
                    <a16:rowId xmlns:a16="http://schemas.microsoft.com/office/drawing/2014/main" val="1026934647"/>
                  </a:ext>
                </a:extLst>
              </a:tr>
              <a:tr h="39282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7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0.22</a:t>
                      </a:r>
                      <a:endParaRPr lang="en-US" sz="1500" b="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4909" marR="7490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700" b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DBP, RA (right and left)</a:t>
                      </a:r>
                      <a:endParaRPr lang="en-US" sz="1500" b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4909" marR="7490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700" b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500" b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4909" marR="74909" marT="0" marB="0"/>
                </a:tc>
                <a:extLst>
                  <a:ext uri="{0D108BD9-81ED-4DB2-BD59-A6C34878D82A}">
                    <a16:rowId xmlns:a16="http://schemas.microsoft.com/office/drawing/2014/main" val="494480424"/>
                  </a:ext>
                </a:extLst>
              </a:tr>
              <a:tr h="39282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700" b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0.23</a:t>
                      </a:r>
                      <a:endParaRPr lang="en-US" sz="1500" b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4909" marR="7490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700" b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DBP, DD-P</a:t>
                      </a:r>
                      <a:endParaRPr lang="en-US" sz="1500" b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4909" marR="7490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700" b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1500" b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4909" marR="74909" marT="0" marB="0"/>
                </a:tc>
                <a:extLst>
                  <a:ext uri="{0D108BD9-81ED-4DB2-BD59-A6C34878D82A}">
                    <a16:rowId xmlns:a16="http://schemas.microsoft.com/office/drawing/2014/main" val="3926927465"/>
                  </a:ext>
                </a:extLst>
              </a:tr>
              <a:tr h="39282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700" b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0.24</a:t>
                      </a:r>
                      <a:endParaRPr lang="en-US" sz="1500" b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4909" marR="7490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700" b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P-R, BBB</a:t>
                      </a:r>
                      <a:endParaRPr lang="en-US" sz="1500" b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4909" marR="7490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700" b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1500" b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4909" marR="74909" marT="0" marB="0"/>
                </a:tc>
                <a:extLst>
                  <a:ext uri="{0D108BD9-81ED-4DB2-BD59-A6C34878D82A}">
                    <a16:rowId xmlns:a16="http://schemas.microsoft.com/office/drawing/2014/main" val="3880124810"/>
                  </a:ext>
                </a:extLst>
              </a:tr>
              <a:tr h="39282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7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0.25</a:t>
                      </a:r>
                      <a:endParaRPr lang="en-US" sz="1500" b="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4909" marR="7490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700" b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RA (right and left), PCI</a:t>
                      </a:r>
                      <a:endParaRPr lang="en-US" sz="1500" b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4909" marR="7490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700" b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sz="1500" b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4909" marR="74909" marT="0" marB="0"/>
                </a:tc>
                <a:extLst>
                  <a:ext uri="{0D108BD9-81ED-4DB2-BD59-A6C34878D82A}">
                    <a16:rowId xmlns:a16="http://schemas.microsoft.com/office/drawing/2014/main" val="1511547469"/>
                  </a:ext>
                </a:extLst>
              </a:tr>
              <a:tr h="39282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700" b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0.26</a:t>
                      </a:r>
                      <a:endParaRPr lang="en-US" sz="1500" b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4909" marR="7490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700" b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E/A, BBB</a:t>
                      </a:r>
                      <a:endParaRPr lang="en-US" sz="1500" b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4909" marR="7490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700" b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sz="1500" b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4909" marR="74909" marT="0" marB="0"/>
                </a:tc>
                <a:extLst>
                  <a:ext uri="{0D108BD9-81ED-4DB2-BD59-A6C34878D82A}">
                    <a16:rowId xmlns:a16="http://schemas.microsoft.com/office/drawing/2014/main" val="54330141"/>
                  </a:ext>
                </a:extLst>
              </a:tr>
              <a:tr h="39282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700" b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0.27</a:t>
                      </a:r>
                      <a:endParaRPr lang="en-US" sz="1500" b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4909" marR="7490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700" b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Heart Beats, E/A, LVEDD, RA (right and left), BBB</a:t>
                      </a:r>
                      <a:endParaRPr lang="en-US" sz="1500" b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4909" marR="7490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700" b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US" sz="1500" b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4909" marR="74909" marT="0" marB="0"/>
                </a:tc>
                <a:extLst>
                  <a:ext uri="{0D108BD9-81ED-4DB2-BD59-A6C34878D82A}">
                    <a16:rowId xmlns:a16="http://schemas.microsoft.com/office/drawing/2014/main" val="217432398"/>
                  </a:ext>
                </a:extLst>
              </a:tr>
              <a:tr h="39282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700" b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0.28</a:t>
                      </a:r>
                      <a:endParaRPr lang="en-US" sz="1500" b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4909" marR="7490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700" b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Ventricular Wall Motion Abnormal, PCI, BBB</a:t>
                      </a:r>
                      <a:endParaRPr lang="en-US" sz="1500" b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4909" marR="7490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700" b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endParaRPr lang="en-US" sz="1500" b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4909" marR="74909" marT="0" marB="0"/>
                </a:tc>
                <a:extLst>
                  <a:ext uri="{0D108BD9-81ED-4DB2-BD59-A6C34878D82A}">
                    <a16:rowId xmlns:a16="http://schemas.microsoft.com/office/drawing/2014/main" val="4289607708"/>
                  </a:ext>
                </a:extLst>
              </a:tr>
              <a:tr h="39282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700" b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0.29</a:t>
                      </a:r>
                      <a:endParaRPr lang="en-US" sz="1500" b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4909" marR="7490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700" b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SBP, P-R</a:t>
                      </a:r>
                      <a:endParaRPr lang="en-US" sz="1500" b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4909" marR="7490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700" b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  <a:endParaRPr lang="en-US" sz="1500" b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4909" marR="74909" marT="0" marB="0"/>
                </a:tc>
                <a:extLst>
                  <a:ext uri="{0D108BD9-81ED-4DB2-BD59-A6C34878D82A}">
                    <a16:rowId xmlns:a16="http://schemas.microsoft.com/office/drawing/2014/main" val="1505965804"/>
                  </a:ext>
                </a:extLst>
              </a:tr>
              <a:tr h="39282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700" b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</a:t>
                      </a:r>
                      <a:endParaRPr lang="en-US" sz="1500" b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4909" marR="7490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700" b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Heart Beats, Pre-diabetes Mellitus, BBB</a:t>
                      </a:r>
                      <a:endParaRPr lang="en-US" sz="1500" b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4909" marR="7490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7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lang="en-US" sz="1500" b="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4909" marR="74909" marT="0" marB="0"/>
                </a:tc>
                <a:extLst>
                  <a:ext uri="{0D108BD9-81ED-4DB2-BD59-A6C34878D82A}">
                    <a16:rowId xmlns:a16="http://schemas.microsoft.com/office/drawing/2014/main" val="956815011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C649A4-A5DB-A43D-8A08-7B5DAFB637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A0ECF-A6E5-4C6F-AC34-3E83F0130569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33</a:t>
            </a:fld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63CDA3-C9A0-87AE-A514-EAB837CCECD1}"/>
              </a:ext>
            </a:extLst>
          </p:cNvPr>
          <p:cNvSpPr txBox="1"/>
          <p:nvPr/>
        </p:nvSpPr>
        <p:spPr>
          <a:xfrm>
            <a:off x="1477693" y="1329588"/>
            <a:ext cx="4868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Table 3: Feature selection outcome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338DE0E-9D1F-EE56-DE0C-673DA206D190}"/>
              </a:ext>
            </a:extLst>
          </p:cNvPr>
          <p:cNvSpPr/>
          <p:nvPr/>
        </p:nvSpPr>
        <p:spPr>
          <a:xfrm>
            <a:off x="0" y="-39384"/>
            <a:ext cx="12207240" cy="1371600"/>
          </a:xfrm>
          <a:prstGeom prst="rect">
            <a:avLst/>
          </a:prstGeom>
          <a:solidFill>
            <a:srgbClr val="61738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n-US" sz="4000" b="1" dirty="0">
                <a:solidFill>
                  <a:schemeClr val="bg1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Feature Selection Outcome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3BBE8BD-438E-1D86-2713-7B90C64D4A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81" t="20933"/>
          <a:stretch/>
        </p:blipFill>
        <p:spPr>
          <a:xfrm>
            <a:off x="-14575" y="-39384"/>
            <a:ext cx="3093929" cy="13689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07D70C2-225A-2BAE-6660-BD71B8AACE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3905" y="143427"/>
            <a:ext cx="731520" cy="985244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5AFA1CA-25F9-7A5B-27ED-EF3DDC8ACB6F}"/>
              </a:ext>
            </a:extLst>
          </p:cNvPr>
          <p:cNvCxnSpPr>
            <a:cxnSpLocks/>
          </p:cNvCxnSpPr>
          <p:nvPr/>
        </p:nvCxnSpPr>
        <p:spPr>
          <a:xfrm>
            <a:off x="-14575" y="6850361"/>
            <a:ext cx="12206575" cy="0"/>
          </a:xfrm>
          <a:prstGeom prst="line">
            <a:avLst/>
          </a:prstGeom>
          <a:noFill/>
          <a:ln w="76200" cap="flat" cmpd="sng" algn="ctr">
            <a:solidFill>
              <a:srgbClr val="617389"/>
            </a:solidFill>
            <a:prstDash val="solid"/>
            <a:miter lim="800000"/>
          </a:ln>
          <a:effectLst/>
        </p:spPr>
      </p:cxnSp>
    </p:spTree>
    <p:extLst>
      <p:ext uri="{BB962C8B-B14F-4D97-AF65-F5344CB8AC3E}">
        <p14:creationId xmlns:p14="http://schemas.microsoft.com/office/powerpoint/2010/main" val="1410491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 shadeToTitle="1">
        <a:gradFill flip="none" rotWithShape="1">
          <a:gsLst>
            <a:gs pos="0">
              <a:srgbClr val="FFFFFF">
                <a:lumMod val="100000"/>
              </a:srgbClr>
            </a:gs>
            <a:gs pos="81000">
              <a:srgbClr val="EEEEEE"/>
            </a:gs>
            <a:gs pos="100000">
              <a:srgbClr val="D9D9D9"/>
            </a:gs>
          </a:gsLst>
          <a:path path="shap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B1DADF4-D4BF-5271-71CC-53E13E729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28D98-6265-4487-A94E-0F1C43E28FD9}" type="datetime1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2/2/2023</a:t>
            </a:fld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4F7799-A156-A5A1-BD77-61DFC45B87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A0ECF-A6E5-4C6F-AC34-3E83F0130569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34</a:t>
            </a:fld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2D8A15B-CDE7-6536-D015-0567514C97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9148" y="1434626"/>
            <a:ext cx="6126277" cy="471817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319930A-2444-0F8C-DFB1-70D93C038091}"/>
              </a:ext>
            </a:extLst>
          </p:cNvPr>
          <p:cNvSpPr txBox="1"/>
          <p:nvPr/>
        </p:nvSpPr>
        <p:spPr>
          <a:xfrm>
            <a:off x="146574" y="4046680"/>
            <a:ext cx="55827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Features Returned from Statistical Analysis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36187FF-DF65-BE83-EC20-D3B9D66C1BB6}"/>
              </a:ext>
            </a:extLst>
          </p:cNvPr>
          <p:cNvSpPr/>
          <p:nvPr/>
        </p:nvSpPr>
        <p:spPr>
          <a:xfrm>
            <a:off x="0" y="-39384"/>
            <a:ext cx="12207240" cy="1371600"/>
          </a:xfrm>
          <a:prstGeom prst="rect">
            <a:avLst/>
          </a:prstGeom>
          <a:solidFill>
            <a:srgbClr val="61738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n-US" sz="4000" b="1" dirty="0">
                <a:solidFill>
                  <a:schemeClr val="bg1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Feature Selection Outcome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921926-EAFC-8240-0976-A8127D4D28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881" t="20933"/>
          <a:stretch/>
        </p:blipFill>
        <p:spPr>
          <a:xfrm>
            <a:off x="-14575" y="-39384"/>
            <a:ext cx="3093929" cy="13689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429B52B-2166-51E4-31DF-CDE5E1022F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3905" y="143427"/>
            <a:ext cx="731520" cy="985244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48FBE64-DE25-D846-7824-0F7AB4219E16}"/>
              </a:ext>
            </a:extLst>
          </p:cNvPr>
          <p:cNvCxnSpPr>
            <a:cxnSpLocks/>
          </p:cNvCxnSpPr>
          <p:nvPr/>
        </p:nvCxnSpPr>
        <p:spPr>
          <a:xfrm>
            <a:off x="-14575" y="6850361"/>
            <a:ext cx="12206575" cy="0"/>
          </a:xfrm>
          <a:prstGeom prst="line">
            <a:avLst/>
          </a:prstGeom>
          <a:noFill/>
          <a:ln w="76200" cap="flat" cmpd="sng" algn="ctr">
            <a:solidFill>
              <a:srgbClr val="617389"/>
            </a:solidFill>
            <a:prstDash val="solid"/>
            <a:miter lim="800000"/>
          </a:ln>
          <a:effectLst/>
        </p:spPr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83F88035-8E2D-808A-B536-D6A2B1693A25}"/>
              </a:ext>
            </a:extLst>
          </p:cNvPr>
          <p:cNvSpPr txBox="1"/>
          <p:nvPr/>
        </p:nvSpPr>
        <p:spPr>
          <a:xfrm>
            <a:off x="146574" y="4442360"/>
            <a:ext cx="6415548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P-R</a:t>
            </a:r>
            <a:endParaRPr lang="en-US" sz="20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BBB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RA (right and left)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 (up and down)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95E720-3964-4A77-3485-B8D66D4E821D}"/>
              </a:ext>
            </a:extLst>
          </p:cNvPr>
          <p:cNvSpPr txBox="1"/>
          <p:nvPr/>
        </p:nvSpPr>
        <p:spPr>
          <a:xfrm>
            <a:off x="146574" y="1984020"/>
            <a:ext cx="55827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Most Returned Features Set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1287069-F805-12C9-C55C-20CFD841249F}"/>
              </a:ext>
            </a:extLst>
          </p:cNvPr>
          <p:cNvSpPr txBox="1"/>
          <p:nvPr/>
        </p:nvSpPr>
        <p:spPr>
          <a:xfrm>
            <a:off x="146574" y="2376585"/>
            <a:ext cx="641554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BBB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Heart Beats</a:t>
            </a:r>
            <a:endParaRPr lang="en-US" sz="20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RA (right and left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20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B9EAB71-BE40-E93E-B977-4CF29B68AC65}"/>
              </a:ext>
            </a:extLst>
          </p:cNvPr>
          <p:cNvSpPr txBox="1"/>
          <p:nvPr/>
        </p:nvSpPr>
        <p:spPr>
          <a:xfrm>
            <a:off x="5919147" y="6152805"/>
            <a:ext cx="6126277" cy="310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10: Most returned features from CSA</a:t>
            </a:r>
          </a:p>
        </p:txBody>
      </p:sp>
    </p:spTree>
    <p:extLst>
      <p:ext uri="{BB962C8B-B14F-4D97-AF65-F5344CB8AC3E}">
        <p14:creationId xmlns:p14="http://schemas.microsoft.com/office/powerpoint/2010/main" val="3132080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"/>
                            </p:stCondLst>
                            <p:childTnLst>
                              <p:par>
                                <p:cTn id="4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000"/>
                            </p:stCondLst>
                            <p:childTnLst>
                              <p:par>
                                <p:cTn id="4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 shadeToTitle="1">
        <a:gradFill flip="none" rotWithShape="1">
          <a:gsLst>
            <a:gs pos="0">
              <a:srgbClr val="FFFFFF">
                <a:lumMod val="100000"/>
              </a:srgbClr>
            </a:gs>
            <a:gs pos="81000">
              <a:srgbClr val="EEEEEE"/>
            </a:gs>
            <a:gs pos="100000">
              <a:srgbClr val="D9D9D9"/>
            </a:gs>
          </a:gsLst>
          <a:path path="shap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CBC1D9C-F020-620D-C152-81B1526B06E0}"/>
                  </a:ext>
                </a:extLst>
              </p:cNvPr>
              <p:cNvSpPr txBox="1"/>
              <p:nvPr/>
            </p:nvSpPr>
            <p:spPr>
              <a:xfrm>
                <a:off x="1380347" y="5878532"/>
                <a:ext cx="9446546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 </a:t>
                </a:r>
                <a14:m>
                  <m:oMath xmlns:m="http://schemas.openxmlformats.org/officeDocument/2006/math">
                    <m:r>
                      <a:rPr lang="en-US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Feature Set 1 [Heart Beats, DD-P]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 </a:t>
                </a:r>
                <a14:m>
                  <m:oMath xmlns:m="http://schemas.openxmlformats.org/officeDocument/2006/math">
                    <m:r>
                      <a:rPr lang="en-US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Most Returned Features [BBB, Heart Beats, RA(right &amp; left)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 </a:t>
                </a:r>
                <a14:m>
                  <m:oMath xmlns:m="http://schemas.openxmlformats.org/officeDocument/2006/math">
                    <m:r>
                      <a:rPr lang="en-US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Features Returned from Statistical Analysis [P-R, BBB, RA(right &amp; left)]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CBC1D9C-F020-620D-C152-81B1526B06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0347" y="5878532"/>
                <a:ext cx="9446546" cy="738664"/>
              </a:xfrm>
              <a:prstGeom prst="rect">
                <a:avLst/>
              </a:prstGeom>
              <a:blipFill>
                <a:blip r:embed="rId2"/>
                <a:stretch>
                  <a:fillRect l="-65" t="-826" b="-82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589E2E23-C44C-6DA7-E054-7C23F42A3B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8369199"/>
              </p:ext>
            </p:extLst>
          </p:nvPr>
        </p:nvGraphicFramePr>
        <p:xfrm>
          <a:off x="1372727" y="2207535"/>
          <a:ext cx="9446546" cy="356560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598409">
                  <a:extLst>
                    <a:ext uri="{9D8B030D-6E8A-4147-A177-3AD203B41FA5}">
                      <a16:colId xmlns:a16="http://schemas.microsoft.com/office/drawing/2014/main" val="125874045"/>
                    </a:ext>
                  </a:extLst>
                </a:gridCol>
                <a:gridCol w="1710857">
                  <a:extLst>
                    <a:ext uri="{9D8B030D-6E8A-4147-A177-3AD203B41FA5}">
                      <a16:colId xmlns:a16="http://schemas.microsoft.com/office/drawing/2014/main" val="914170349"/>
                    </a:ext>
                  </a:extLst>
                </a:gridCol>
                <a:gridCol w="1534320">
                  <a:extLst>
                    <a:ext uri="{9D8B030D-6E8A-4147-A177-3AD203B41FA5}">
                      <a16:colId xmlns:a16="http://schemas.microsoft.com/office/drawing/2014/main" val="3996097488"/>
                    </a:ext>
                  </a:extLst>
                </a:gridCol>
                <a:gridCol w="1534320">
                  <a:extLst>
                    <a:ext uri="{9D8B030D-6E8A-4147-A177-3AD203B41FA5}">
                      <a16:colId xmlns:a16="http://schemas.microsoft.com/office/drawing/2014/main" val="2851199741"/>
                    </a:ext>
                  </a:extLst>
                </a:gridCol>
                <a:gridCol w="1534320">
                  <a:extLst>
                    <a:ext uri="{9D8B030D-6E8A-4147-A177-3AD203B41FA5}">
                      <a16:colId xmlns:a16="http://schemas.microsoft.com/office/drawing/2014/main" val="2471538972"/>
                    </a:ext>
                  </a:extLst>
                </a:gridCol>
                <a:gridCol w="1534320">
                  <a:extLst>
                    <a:ext uri="{9D8B030D-6E8A-4147-A177-3AD203B41FA5}">
                      <a16:colId xmlns:a16="http://schemas.microsoft.com/office/drawing/2014/main" val="3453847143"/>
                    </a:ext>
                  </a:extLst>
                </a:gridCol>
              </a:tblGrid>
              <a:tr h="59426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0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Feature Set</a:t>
                      </a:r>
                      <a:endParaRPr lang="en-US" sz="20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3058" marR="14305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0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Model</a:t>
                      </a:r>
                    </a:p>
                  </a:txBody>
                  <a:tcPr marL="143058" marR="14305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0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Accuracy</a:t>
                      </a:r>
                      <a:endParaRPr lang="en-US" sz="20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3058" marR="14305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0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Precision</a:t>
                      </a:r>
                      <a:endParaRPr lang="en-US" sz="20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3058" marR="14305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0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Recall</a:t>
                      </a:r>
                      <a:endParaRPr lang="en-US" sz="20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3058" marR="14305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0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 - score</a:t>
                      </a:r>
                      <a:endParaRPr lang="en-US" sz="20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3058" marR="143058" marT="0" marB="0"/>
                </a:tc>
                <a:extLst>
                  <a:ext uri="{0D108BD9-81ED-4DB2-BD59-A6C34878D82A}">
                    <a16:rowId xmlns:a16="http://schemas.microsoft.com/office/drawing/2014/main" val="3268526677"/>
                  </a:ext>
                </a:extLst>
              </a:tr>
              <a:tr h="59426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b="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All Features</a:t>
                      </a:r>
                    </a:p>
                  </a:txBody>
                  <a:tcPr marL="143058" marR="14305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Unoptimized</a:t>
                      </a:r>
                    </a:p>
                  </a:txBody>
                  <a:tcPr marL="143058" marR="14305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66.34%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3058" marR="14305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67.67%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3058" marR="14305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66.34%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3058" marR="14305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62.59%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3058" marR="143058" marT="0" marB="0"/>
                </a:tc>
                <a:extLst>
                  <a:ext uri="{0D108BD9-81ED-4DB2-BD59-A6C34878D82A}">
                    <a16:rowId xmlns:a16="http://schemas.microsoft.com/office/drawing/2014/main" val="47859092"/>
                  </a:ext>
                </a:extLst>
              </a:tr>
              <a:tr h="59426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All Features</a:t>
                      </a:r>
                    </a:p>
                  </a:txBody>
                  <a:tcPr marL="143058" marR="14305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Optimized</a:t>
                      </a:r>
                    </a:p>
                  </a:txBody>
                  <a:tcPr marL="143058" marR="14305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69.71%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3058" marR="14305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72.96%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3058" marR="14305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69.71%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3058" marR="14305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66.21%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3058" marR="143058" marT="0" marB="0"/>
                </a:tc>
                <a:extLst>
                  <a:ext uri="{0D108BD9-81ED-4DB2-BD59-A6C34878D82A}">
                    <a16:rowId xmlns:a16="http://schemas.microsoft.com/office/drawing/2014/main" val="4013873904"/>
                  </a:ext>
                </a:extLst>
              </a:tr>
              <a:tr h="59426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b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800" b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3058" marR="14305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Optimized</a:t>
                      </a:r>
                    </a:p>
                  </a:txBody>
                  <a:tcPr marL="143058" marR="14305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68.89%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3058" marR="14305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70%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3058" marR="14305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68.89%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3058" marR="14305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66.25%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3058" marR="143058" marT="0" marB="0"/>
                </a:tc>
                <a:extLst>
                  <a:ext uri="{0D108BD9-81ED-4DB2-BD59-A6C34878D82A}">
                    <a16:rowId xmlns:a16="http://schemas.microsoft.com/office/drawing/2014/main" val="85228859"/>
                  </a:ext>
                </a:extLst>
              </a:tr>
              <a:tr h="59426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b="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</a:p>
                  </a:txBody>
                  <a:tcPr marL="143058" marR="14305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Optimized</a:t>
                      </a:r>
                    </a:p>
                  </a:txBody>
                  <a:tcPr marL="143058" marR="14305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67.46%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3058" marR="14305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67.43%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3058" marR="14305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67.46%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3058" marR="14305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65.43%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3058" marR="143058" marT="0" marB="0"/>
                </a:tc>
                <a:extLst>
                  <a:ext uri="{0D108BD9-81ED-4DB2-BD59-A6C34878D82A}">
                    <a16:rowId xmlns:a16="http://schemas.microsoft.com/office/drawing/2014/main" val="2384098599"/>
                  </a:ext>
                </a:extLst>
              </a:tr>
              <a:tr h="59426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</a:t>
                      </a:r>
                      <a:endParaRPr lang="en-US" sz="1800" b="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3058" marR="14305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Optimized</a:t>
                      </a:r>
                    </a:p>
                  </a:txBody>
                  <a:tcPr marL="143058" marR="14305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65.55%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3058" marR="14305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67.47%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3058" marR="14305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65.55%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3058" marR="14305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60.76%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3058" marR="143058" marT="0" marB="0"/>
                </a:tc>
                <a:extLst>
                  <a:ext uri="{0D108BD9-81ED-4DB2-BD59-A6C34878D82A}">
                    <a16:rowId xmlns:a16="http://schemas.microsoft.com/office/drawing/2014/main" val="1290245543"/>
                  </a:ext>
                </a:extLst>
              </a:tr>
            </a:tbl>
          </a:graphicData>
        </a:graphic>
      </p:graphicFrame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803F8E-7F78-2B16-9AD8-F6109F0B131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87006" y="6356350"/>
            <a:ext cx="2743200" cy="365125"/>
          </a:xfrm>
        </p:spPr>
        <p:txBody>
          <a:bodyPr/>
          <a:lstStyle/>
          <a:p>
            <a:fld id="{10BBDDCC-659A-4967-B450-AF6C1AA859BC}" type="datetime1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2/2/2023</a:t>
            </a:fld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D5E045-6D14-E444-B14F-9ED1141D0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A0ECF-A6E5-4C6F-AC34-3E83F0130569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35</a:t>
            </a:fld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1559A6-7263-3E69-9AC1-C56DF894A62F}"/>
              </a:ext>
            </a:extLst>
          </p:cNvPr>
          <p:cNvSpPr txBox="1"/>
          <p:nvPr/>
        </p:nvSpPr>
        <p:spPr>
          <a:xfrm>
            <a:off x="1372727" y="1645766"/>
            <a:ext cx="94465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Table 4: Performance of models trained with different sets of features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7D53FEA-E0D9-C032-C860-53DDA2D37760}"/>
              </a:ext>
            </a:extLst>
          </p:cNvPr>
          <p:cNvSpPr/>
          <p:nvPr/>
        </p:nvSpPr>
        <p:spPr>
          <a:xfrm>
            <a:off x="0" y="-39384"/>
            <a:ext cx="12207240" cy="1371600"/>
          </a:xfrm>
          <a:prstGeom prst="rect">
            <a:avLst/>
          </a:prstGeom>
          <a:solidFill>
            <a:srgbClr val="61738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n-US" sz="4000" b="1" dirty="0">
                <a:solidFill>
                  <a:schemeClr val="bg1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Model Performance</a:t>
            </a:r>
          </a:p>
          <a:p>
            <a:pPr algn="ctr">
              <a:defRPr/>
            </a:pPr>
            <a:r>
              <a:rPr lang="en-US" sz="4000" b="1" dirty="0">
                <a:solidFill>
                  <a:schemeClr val="bg1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Comparison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2BFDC27-7358-188C-DA6E-B5A5552F5D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881" t="20933"/>
          <a:stretch/>
        </p:blipFill>
        <p:spPr>
          <a:xfrm>
            <a:off x="-14575" y="-39384"/>
            <a:ext cx="3093929" cy="136897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D7B9EBA-2B66-2D68-1976-D4BA28B026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3905" y="143427"/>
            <a:ext cx="731520" cy="985244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C938C8A-9841-856E-9BCC-FFC735046E7C}"/>
              </a:ext>
            </a:extLst>
          </p:cNvPr>
          <p:cNvCxnSpPr>
            <a:cxnSpLocks/>
          </p:cNvCxnSpPr>
          <p:nvPr/>
        </p:nvCxnSpPr>
        <p:spPr>
          <a:xfrm>
            <a:off x="-14575" y="6850361"/>
            <a:ext cx="12206575" cy="0"/>
          </a:xfrm>
          <a:prstGeom prst="line">
            <a:avLst/>
          </a:prstGeom>
          <a:noFill/>
          <a:ln w="76200" cap="flat" cmpd="sng" algn="ctr">
            <a:solidFill>
              <a:srgbClr val="617389"/>
            </a:solidFill>
            <a:prstDash val="solid"/>
            <a:miter lim="800000"/>
          </a:ln>
          <a:effectLst/>
        </p:spPr>
      </p:cxnSp>
    </p:spTree>
    <p:extLst>
      <p:ext uri="{BB962C8B-B14F-4D97-AF65-F5344CB8AC3E}">
        <p14:creationId xmlns:p14="http://schemas.microsoft.com/office/powerpoint/2010/main" val="2552458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 shadeToTitle="1">
        <a:gradFill flip="none" rotWithShape="1">
          <a:gsLst>
            <a:gs pos="0">
              <a:srgbClr val="FFFFFF">
                <a:lumMod val="100000"/>
              </a:srgbClr>
            </a:gs>
            <a:gs pos="81000">
              <a:srgbClr val="EEEEEE"/>
            </a:gs>
            <a:gs pos="100000">
              <a:srgbClr val="D9D9D9"/>
            </a:gs>
          </a:gsLst>
          <a:path path="shap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09DA42-AC17-95EB-53FB-17145D459A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A29EFB-5A20-48CC-8F22-86E86D85CC80}" type="datetime1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2/2/2023</a:t>
            </a:fld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EDCFEC-A610-EC6C-98DC-AC88642690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A0ECF-A6E5-4C6F-AC34-3E83F0130569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36</a:t>
            </a:fld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EB81A10-AE1F-98C6-54F3-B3BB7BB495E2}"/>
              </a:ext>
            </a:extLst>
          </p:cNvPr>
          <p:cNvSpPr/>
          <p:nvPr/>
        </p:nvSpPr>
        <p:spPr>
          <a:xfrm>
            <a:off x="0" y="-39384"/>
            <a:ext cx="12207240" cy="1371600"/>
          </a:xfrm>
          <a:prstGeom prst="rect">
            <a:avLst/>
          </a:prstGeom>
          <a:solidFill>
            <a:srgbClr val="61738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n-US" sz="4000" b="1" kern="0" dirty="0">
                <a:solidFill>
                  <a:prstClr val="white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Result of Best</a:t>
            </a:r>
          </a:p>
          <a:p>
            <a:pPr algn="ctr">
              <a:defRPr/>
            </a:pPr>
            <a:r>
              <a:rPr lang="en-US" sz="4000" b="1" kern="0" dirty="0">
                <a:solidFill>
                  <a:prstClr val="white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Performed Model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E00DA6-6FC7-F263-934B-F0EA813052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81" t="20933"/>
          <a:stretch/>
        </p:blipFill>
        <p:spPr>
          <a:xfrm>
            <a:off x="-14575" y="-39384"/>
            <a:ext cx="3093929" cy="136897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A6836A0-558D-C4F4-8DF7-55FC1A3A59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3905" y="143427"/>
            <a:ext cx="731520" cy="985244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5FBA6B8-42BD-B982-A807-4EFBFEB7BF2E}"/>
              </a:ext>
            </a:extLst>
          </p:cNvPr>
          <p:cNvCxnSpPr>
            <a:cxnSpLocks/>
          </p:cNvCxnSpPr>
          <p:nvPr/>
        </p:nvCxnSpPr>
        <p:spPr>
          <a:xfrm>
            <a:off x="-14575" y="6850361"/>
            <a:ext cx="12206575" cy="0"/>
          </a:xfrm>
          <a:prstGeom prst="line">
            <a:avLst/>
          </a:prstGeom>
          <a:noFill/>
          <a:ln w="76200" cap="flat" cmpd="sng" algn="ctr">
            <a:solidFill>
              <a:srgbClr val="617389"/>
            </a:solidFill>
            <a:prstDash val="solid"/>
            <a:miter lim="800000"/>
          </a:ln>
          <a:effectLst/>
        </p:spPr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E27FCAEA-08C7-84EA-00F5-0D2BFEE9A3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510" y="1948507"/>
            <a:ext cx="7040880" cy="32004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D67A2E2-B27C-0A15-EDF6-4D2FCE8A742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0"/>
          <a:stretch/>
        </p:blipFill>
        <p:spPr>
          <a:xfrm>
            <a:off x="8022065" y="2177107"/>
            <a:ext cx="3657600" cy="32004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515210E-57B7-710F-FABE-A1391CA2BADE}"/>
              </a:ext>
            </a:extLst>
          </p:cNvPr>
          <p:cNvSpPr txBox="1"/>
          <p:nvPr/>
        </p:nvSpPr>
        <p:spPr>
          <a:xfrm>
            <a:off x="173510" y="5377507"/>
            <a:ext cx="7040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11: ROC curve of best performed model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74DD112-C874-CABA-22D2-DAE4E75678DA}"/>
              </a:ext>
            </a:extLst>
          </p:cNvPr>
          <p:cNvSpPr txBox="1"/>
          <p:nvPr/>
        </p:nvSpPr>
        <p:spPr>
          <a:xfrm>
            <a:off x="7214390" y="5511457"/>
            <a:ext cx="44652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12: Confusion matrix of best performed model</a:t>
            </a:r>
          </a:p>
        </p:txBody>
      </p:sp>
    </p:spTree>
    <p:extLst>
      <p:ext uri="{BB962C8B-B14F-4D97-AF65-F5344CB8AC3E}">
        <p14:creationId xmlns:p14="http://schemas.microsoft.com/office/powerpoint/2010/main" val="2658913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 shadeToTitle="1">
        <a:gradFill flip="none" rotWithShape="1">
          <a:gsLst>
            <a:gs pos="0">
              <a:srgbClr val="FFFFFF">
                <a:lumMod val="100000"/>
              </a:srgbClr>
            </a:gs>
            <a:gs pos="81000">
              <a:srgbClr val="EEEEEE"/>
            </a:gs>
            <a:gs pos="100000">
              <a:srgbClr val="D9D9D9"/>
            </a:gs>
          </a:gsLst>
          <a:path path="shap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0FD7E603-B4A1-C439-F50C-322D56DA62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1640655"/>
              </p:ext>
            </p:extLst>
          </p:nvPr>
        </p:nvGraphicFramePr>
        <p:xfrm>
          <a:off x="1810474" y="2095381"/>
          <a:ext cx="8571052" cy="31722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38744">
                  <a:extLst>
                    <a:ext uri="{9D8B030D-6E8A-4147-A177-3AD203B41FA5}">
                      <a16:colId xmlns:a16="http://schemas.microsoft.com/office/drawing/2014/main" val="639814885"/>
                    </a:ext>
                  </a:extLst>
                </a:gridCol>
                <a:gridCol w="1650091">
                  <a:extLst>
                    <a:ext uri="{9D8B030D-6E8A-4147-A177-3AD203B41FA5}">
                      <a16:colId xmlns:a16="http://schemas.microsoft.com/office/drawing/2014/main" val="3856909913"/>
                    </a:ext>
                  </a:extLst>
                </a:gridCol>
                <a:gridCol w="2456513">
                  <a:extLst>
                    <a:ext uri="{9D8B030D-6E8A-4147-A177-3AD203B41FA5}">
                      <a16:colId xmlns:a16="http://schemas.microsoft.com/office/drawing/2014/main" val="1995706604"/>
                    </a:ext>
                  </a:extLst>
                </a:gridCol>
                <a:gridCol w="1612852">
                  <a:extLst>
                    <a:ext uri="{9D8B030D-6E8A-4147-A177-3AD203B41FA5}">
                      <a16:colId xmlns:a16="http://schemas.microsoft.com/office/drawing/2014/main" val="1352790494"/>
                    </a:ext>
                  </a:extLst>
                </a:gridCol>
                <a:gridCol w="1612852">
                  <a:extLst>
                    <a:ext uri="{9D8B030D-6E8A-4147-A177-3AD203B41FA5}">
                      <a16:colId xmlns:a16="http://schemas.microsoft.com/office/drawing/2014/main" val="1772198522"/>
                    </a:ext>
                  </a:extLst>
                </a:gridCol>
              </a:tblGrid>
              <a:tr h="5287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5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Work</a:t>
                      </a:r>
                      <a:endParaRPr lang="en-US" sz="25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7392" marR="14739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5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Classifier</a:t>
                      </a:r>
                      <a:endParaRPr lang="en-US" sz="25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7392" marR="14739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5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Dataset</a:t>
                      </a:r>
                      <a:endParaRPr lang="en-US" sz="25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7392" marR="14739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5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Accuracy</a:t>
                      </a:r>
                      <a:endParaRPr lang="en-US" sz="25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7392" marR="14739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5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F1 Score</a:t>
                      </a:r>
                      <a:endParaRPr lang="en-US" sz="25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7392" marR="147392" marT="0" marB="0"/>
                </a:tc>
                <a:extLst>
                  <a:ext uri="{0D108BD9-81ED-4DB2-BD59-A6C34878D82A}">
                    <a16:rowId xmlns:a16="http://schemas.microsoft.com/office/drawing/2014/main" val="1236259063"/>
                  </a:ext>
                </a:extLst>
              </a:tr>
              <a:tr h="5287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5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[1]</a:t>
                      </a:r>
                    </a:p>
                  </a:txBody>
                  <a:tcPr marL="147392" marR="14739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5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RF</a:t>
                      </a:r>
                      <a:endParaRPr lang="en-US" sz="25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7392" marR="14739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5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</a:p>
                  </a:txBody>
                  <a:tcPr marL="147392" marR="14739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5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94.65%</a:t>
                      </a:r>
                      <a:endParaRPr lang="en-US" sz="25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7392" marR="14739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5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</a:t>
                      </a:r>
                    </a:p>
                  </a:txBody>
                  <a:tcPr marL="147392" marR="147392" marT="0" marB="0" anchor="ctr"/>
                </a:tc>
                <a:extLst>
                  <a:ext uri="{0D108BD9-81ED-4DB2-BD59-A6C34878D82A}">
                    <a16:rowId xmlns:a16="http://schemas.microsoft.com/office/drawing/2014/main" val="2759545813"/>
                  </a:ext>
                </a:extLst>
              </a:tr>
              <a:tr h="5287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5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[2]</a:t>
                      </a:r>
                    </a:p>
                  </a:txBody>
                  <a:tcPr marL="147392" marR="14739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5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RF</a:t>
                      </a:r>
                      <a:endParaRPr lang="en-US" sz="25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7392" marR="14739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5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</a:p>
                  </a:txBody>
                  <a:tcPr marL="147392" marR="14739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5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</a:t>
                      </a:r>
                    </a:p>
                  </a:txBody>
                  <a:tcPr marL="147392" marR="14739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5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97.70%</a:t>
                      </a:r>
                      <a:endParaRPr lang="en-US" sz="25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7392" marR="147392" marT="0" marB="0"/>
                </a:tc>
                <a:extLst>
                  <a:ext uri="{0D108BD9-81ED-4DB2-BD59-A6C34878D82A}">
                    <a16:rowId xmlns:a16="http://schemas.microsoft.com/office/drawing/2014/main" val="4033034492"/>
                  </a:ext>
                </a:extLst>
              </a:tr>
              <a:tr h="5287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5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[3]</a:t>
                      </a:r>
                    </a:p>
                  </a:txBody>
                  <a:tcPr marL="147392" marR="14739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5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RF</a:t>
                      </a:r>
                      <a:endParaRPr lang="en-US" sz="25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7392" marR="14739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5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</a:p>
                  </a:txBody>
                  <a:tcPr marL="147392" marR="14739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5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98.90%</a:t>
                      </a:r>
                      <a:endParaRPr lang="en-US" sz="25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7392" marR="14739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5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</a:t>
                      </a:r>
                    </a:p>
                  </a:txBody>
                  <a:tcPr marL="147392" marR="147392" marT="0" marB="0"/>
                </a:tc>
                <a:extLst>
                  <a:ext uri="{0D108BD9-81ED-4DB2-BD59-A6C34878D82A}">
                    <a16:rowId xmlns:a16="http://schemas.microsoft.com/office/drawing/2014/main" val="4245236381"/>
                  </a:ext>
                </a:extLst>
              </a:tr>
              <a:tr h="5287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5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[4]</a:t>
                      </a:r>
                    </a:p>
                  </a:txBody>
                  <a:tcPr marL="147392" marR="14739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5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RF/ANN</a:t>
                      </a:r>
                    </a:p>
                  </a:txBody>
                  <a:tcPr marL="147392" marR="14739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5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AMI Dataset</a:t>
                      </a:r>
                    </a:p>
                  </a:txBody>
                  <a:tcPr marL="147392" marR="14739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5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66.80%</a:t>
                      </a:r>
                    </a:p>
                  </a:txBody>
                  <a:tcPr marL="147392" marR="14739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5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</a:t>
                      </a:r>
                    </a:p>
                  </a:txBody>
                  <a:tcPr marL="147392" marR="147392" marT="0" marB="0"/>
                </a:tc>
                <a:extLst>
                  <a:ext uri="{0D108BD9-81ED-4DB2-BD59-A6C34878D82A}">
                    <a16:rowId xmlns:a16="http://schemas.microsoft.com/office/drawing/2014/main" val="2147083933"/>
                  </a:ext>
                </a:extLst>
              </a:tr>
              <a:tr h="5287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5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Our</a:t>
                      </a:r>
                      <a:endParaRPr lang="en-US" sz="25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7392" marR="14739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5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RF</a:t>
                      </a:r>
                      <a:endParaRPr lang="en-US" sz="25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7392" marR="14739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5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AMI Dataset</a:t>
                      </a:r>
                      <a:endParaRPr lang="en-US" sz="25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7392" marR="14739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5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68.89%</a:t>
                      </a:r>
                      <a:endParaRPr lang="en-US" sz="25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7392" marR="14739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5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66.25%</a:t>
                      </a:r>
                      <a:endParaRPr lang="en-US" sz="25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7392" marR="147392" marT="0" marB="0"/>
                </a:tc>
                <a:extLst>
                  <a:ext uri="{0D108BD9-81ED-4DB2-BD59-A6C34878D82A}">
                    <a16:rowId xmlns:a16="http://schemas.microsoft.com/office/drawing/2014/main" val="605775691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32445F1-C404-2568-CF70-2448A3D28C24}"/>
                  </a:ext>
                </a:extLst>
              </p:cNvPr>
              <p:cNvSpPr txBox="1"/>
              <p:nvPr/>
            </p:nvSpPr>
            <p:spPr>
              <a:xfrm>
                <a:off x="1045697" y="5396467"/>
                <a:ext cx="10268208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indent="-171450" algn="just">
                  <a:buFont typeface="Arial" panose="020B0604020202020204" pitchFamily="34" charset="0"/>
                  <a:buChar char="•"/>
                </a:pPr>
                <a:r>
                  <a:rPr 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 </a:t>
                </a:r>
                <a14:m>
                  <m:oMath xmlns:m="http://schemas.openxmlformats.org/officeDocument/2006/math">
                    <m:r>
                      <a:rPr lang="en-US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Clinical Dataset of Children Undergoing Interventional Closure of ASD at the Heart Center of Qingdao Women and Children’s Hospital</a:t>
                </a:r>
              </a:p>
              <a:p>
                <a:pPr marL="171450" indent="-171450" algn="just">
                  <a:buFont typeface="Arial" panose="020B0604020202020204" pitchFamily="34" charset="0"/>
                  <a:buChar char="•"/>
                </a:pPr>
                <a:r>
                  <a:rPr 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 </a:t>
                </a:r>
                <a14:m>
                  <m:oMath xmlns:m="http://schemas.openxmlformats.org/officeDocument/2006/math">
                    <m:r>
                      <a:rPr lang="en-US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Physionet/Computing in Cardiology 2017 AF Challenge dataset and the Atrial Fibrillation Termination Database (AFTDB). The test datasets consist of the MIT-BIH Atrial Fibrillation Database (AFDB) and the MIT-BIH Arrhythmia Database (MITDB).</a:t>
                </a:r>
              </a:p>
              <a:p>
                <a:pPr marL="171450" indent="-171450" algn="just">
                  <a:buFont typeface="Arial" panose="020B0604020202020204" pitchFamily="34" charset="0"/>
                  <a:buChar char="•"/>
                </a:pPr>
                <a:r>
                  <a:rPr 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 </a:t>
                </a:r>
                <a14:m>
                  <m:oMath xmlns:m="http://schemas.openxmlformats.org/officeDocument/2006/math">
                    <m:r>
                      <a:rPr kumimoji="0" lang="en-US" sz="1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kumimoji="0" lang="en-US" sz="12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ECG, PPG, and accelerometry measurements in 40 patients undergoing a 24-hour Holter measurement as part of routine clinical care.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32445F1-C404-2568-CF70-2448A3D28C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5697" y="5396467"/>
                <a:ext cx="10268208" cy="830997"/>
              </a:xfrm>
              <a:prstGeom prst="rect">
                <a:avLst/>
              </a:prstGeom>
              <a:blipFill>
                <a:blip r:embed="rId2"/>
                <a:stretch>
                  <a:fillRect b="-43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F54A0E-A42D-BCD4-9E67-135FAD42F21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81394" y="6356350"/>
            <a:ext cx="2743200" cy="365125"/>
          </a:xfrm>
        </p:spPr>
        <p:txBody>
          <a:bodyPr/>
          <a:lstStyle/>
          <a:p>
            <a:fld id="{94549742-0407-4BD5-84E4-C9AB29A962A1}" type="datetime1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2/2/2023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37AD2C-E550-7641-D0CB-A7B7B932D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A0ECF-A6E5-4C6F-AC34-3E83F0130569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37</a:t>
            </a:fld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F477E0-81F7-A79A-931D-5A66D21852F6}"/>
              </a:ext>
            </a:extLst>
          </p:cNvPr>
          <p:cNvSpPr txBox="1"/>
          <p:nvPr/>
        </p:nvSpPr>
        <p:spPr>
          <a:xfrm>
            <a:off x="1810474" y="1661606"/>
            <a:ext cx="68971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Table 5: Comparison with previous works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4246EEE-D8C2-1054-4037-ED6A83CA9D61}"/>
              </a:ext>
            </a:extLst>
          </p:cNvPr>
          <p:cNvSpPr/>
          <p:nvPr/>
        </p:nvSpPr>
        <p:spPr>
          <a:xfrm>
            <a:off x="0" y="-39384"/>
            <a:ext cx="12207240" cy="1371600"/>
          </a:xfrm>
          <a:prstGeom prst="rect">
            <a:avLst/>
          </a:prstGeom>
          <a:solidFill>
            <a:srgbClr val="61738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bg1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Comparison with</a:t>
            </a:r>
          </a:p>
          <a:p>
            <a:pPr algn="ctr"/>
            <a:r>
              <a:rPr lang="en-US" sz="4000" b="1" dirty="0">
                <a:solidFill>
                  <a:schemeClr val="bg1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Previous Works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C47B4B5-8C19-40F2-0CCF-2BF9502037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881" t="20933"/>
          <a:stretch/>
        </p:blipFill>
        <p:spPr>
          <a:xfrm>
            <a:off x="-14575" y="-39384"/>
            <a:ext cx="3093929" cy="136897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EABB7A7-1806-A2E0-A209-8BEE322D93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3905" y="143427"/>
            <a:ext cx="731520" cy="985244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DD95AA2-C545-678B-FA5C-5B5C8DCCEFB6}"/>
              </a:ext>
            </a:extLst>
          </p:cNvPr>
          <p:cNvCxnSpPr>
            <a:cxnSpLocks/>
          </p:cNvCxnSpPr>
          <p:nvPr/>
        </p:nvCxnSpPr>
        <p:spPr>
          <a:xfrm>
            <a:off x="-14575" y="6850361"/>
            <a:ext cx="12206575" cy="0"/>
          </a:xfrm>
          <a:prstGeom prst="line">
            <a:avLst/>
          </a:prstGeom>
          <a:noFill/>
          <a:ln w="76200" cap="flat" cmpd="sng" algn="ctr">
            <a:solidFill>
              <a:srgbClr val="617389"/>
            </a:solidFill>
            <a:prstDash val="solid"/>
            <a:miter lim="800000"/>
          </a:ln>
          <a:effectLst/>
        </p:spPr>
      </p:cxnSp>
    </p:spTree>
    <p:extLst>
      <p:ext uri="{BB962C8B-B14F-4D97-AF65-F5344CB8AC3E}">
        <p14:creationId xmlns:p14="http://schemas.microsoft.com/office/powerpoint/2010/main" val="3174661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 shadeToTitle="1">
        <a:gradFill flip="none" rotWithShape="1">
          <a:gsLst>
            <a:gs pos="0">
              <a:srgbClr val="FFFFFF">
                <a:lumMod val="100000"/>
              </a:srgbClr>
            </a:gs>
            <a:gs pos="81000">
              <a:srgbClr val="EEEEEE"/>
            </a:gs>
            <a:gs pos="100000">
              <a:srgbClr val="D9D9D9"/>
            </a:gs>
          </a:gsLst>
          <a:path path="shap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09DA42-AC17-95EB-53FB-17145D459A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A29EFB-5A20-48CC-8F22-86E86D85CC80}" type="datetime1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2/2/2023</a:t>
            </a:fld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EDCFEC-A610-EC6C-98DC-AC88642690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A0ECF-A6E5-4C6F-AC34-3E83F0130569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38</a:t>
            </a:fld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D9D73E-E78B-5E5E-8F26-28348AF79FB9}"/>
              </a:ext>
            </a:extLst>
          </p:cNvPr>
          <p:cNvSpPr txBox="1"/>
          <p:nvPr/>
        </p:nvSpPr>
        <p:spPr>
          <a:xfrm>
            <a:off x="616765" y="5243513"/>
            <a:ext cx="5275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13: Average training time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B13E470-CEB8-9D3D-2A42-49373F05CA2B}"/>
              </a:ext>
            </a:extLst>
          </p:cNvPr>
          <p:cNvSpPr txBox="1"/>
          <p:nvPr/>
        </p:nvSpPr>
        <p:spPr>
          <a:xfrm>
            <a:off x="6374172" y="5243513"/>
            <a:ext cx="5671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14: Average test time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EB81A10-AE1F-98C6-54F3-B3BB7BB495E2}"/>
              </a:ext>
            </a:extLst>
          </p:cNvPr>
          <p:cNvSpPr/>
          <p:nvPr/>
        </p:nvSpPr>
        <p:spPr>
          <a:xfrm>
            <a:off x="0" y="-39384"/>
            <a:ext cx="12207240" cy="1371600"/>
          </a:xfrm>
          <a:prstGeom prst="rect">
            <a:avLst/>
          </a:prstGeom>
          <a:solidFill>
            <a:srgbClr val="61738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n-US" sz="4000" b="1" dirty="0">
                <a:solidFill>
                  <a:schemeClr val="bg1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Time Complexity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E00DA6-6FC7-F263-934B-F0EA813052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81" t="20933"/>
          <a:stretch/>
        </p:blipFill>
        <p:spPr>
          <a:xfrm>
            <a:off x="-14575" y="-39384"/>
            <a:ext cx="3093929" cy="136897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A6836A0-558D-C4F4-8DF7-55FC1A3A59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3905" y="143427"/>
            <a:ext cx="731520" cy="985244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5FBA6B8-42BD-B982-A807-4EFBFEB7BF2E}"/>
              </a:ext>
            </a:extLst>
          </p:cNvPr>
          <p:cNvCxnSpPr>
            <a:cxnSpLocks/>
          </p:cNvCxnSpPr>
          <p:nvPr/>
        </p:nvCxnSpPr>
        <p:spPr>
          <a:xfrm>
            <a:off x="-14575" y="6850361"/>
            <a:ext cx="12206575" cy="0"/>
          </a:xfrm>
          <a:prstGeom prst="line">
            <a:avLst/>
          </a:prstGeom>
          <a:noFill/>
          <a:ln w="76200" cap="flat" cmpd="sng" algn="ctr">
            <a:solidFill>
              <a:srgbClr val="617389"/>
            </a:solidFill>
            <a:prstDash val="solid"/>
            <a:miter lim="800000"/>
          </a:ln>
          <a:effectLst/>
        </p:spPr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7A9C9ACF-B06E-1D03-4CD0-0AF32CED8D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4172" y="1941659"/>
            <a:ext cx="5671253" cy="317296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3FDFE31-7958-5BEF-C7EC-C5F096C0DE2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538" y="1941659"/>
            <a:ext cx="5284175" cy="317549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709ADE7-078A-68AB-FC19-0356B2C689D3}"/>
              </a:ext>
            </a:extLst>
          </p:cNvPr>
          <p:cNvSpPr txBox="1"/>
          <p:nvPr/>
        </p:nvSpPr>
        <p:spPr>
          <a:xfrm>
            <a:off x="608538" y="5612845"/>
            <a:ext cx="114368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PC running Windows 10 Home Single Language having Intel Core i3-7020U CPU processor with clock speed 2.30 GHz and 20 GB of RAM.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9072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5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95BA21A9-DF96-65A2-5138-B608F995EDDF}"/>
              </a:ext>
            </a:extLst>
          </p:cNvPr>
          <p:cNvSpPr/>
          <p:nvPr/>
        </p:nvSpPr>
        <p:spPr>
          <a:xfrm>
            <a:off x="2791810" y="1732825"/>
            <a:ext cx="6915807" cy="2911723"/>
          </a:xfrm>
          <a:prstGeom prst="roundRect">
            <a:avLst>
              <a:gd name="adj" fmla="val 3431"/>
            </a:avLst>
          </a:prstGeom>
          <a:solidFill>
            <a:srgbClr val="617389"/>
          </a:solidFill>
          <a:ln w="2857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UY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DA0E992-768D-8FDF-7A32-BA6C9AD92BBF}"/>
              </a:ext>
            </a:extLst>
          </p:cNvPr>
          <p:cNvGrpSpPr/>
          <p:nvPr/>
        </p:nvGrpSpPr>
        <p:grpSpPr>
          <a:xfrm>
            <a:off x="-7454" y="140044"/>
            <a:ext cx="12206907" cy="6717956"/>
            <a:chOff x="-44313" y="143427"/>
            <a:chExt cx="12206907" cy="671795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584C5F2-39B0-0641-144A-4B77F61787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13905" y="143427"/>
              <a:ext cx="731520" cy="985244"/>
            </a:xfrm>
            <a:prstGeom prst="rect">
              <a:avLst/>
            </a:prstGeom>
          </p:spPr>
        </p:pic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C905817D-AF78-538D-E705-435CA9AE0B70}"/>
                </a:ext>
              </a:extLst>
            </p:cNvPr>
            <p:cNvCxnSpPr>
              <a:cxnSpLocks/>
            </p:cNvCxnSpPr>
            <p:nvPr/>
          </p:nvCxnSpPr>
          <p:spPr>
            <a:xfrm>
              <a:off x="-44313" y="6861383"/>
              <a:ext cx="12206575" cy="0"/>
            </a:xfrm>
            <a:prstGeom prst="line">
              <a:avLst/>
            </a:prstGeom>
            <a:noFill/>
            <a:ln w="76200" cap="flat" cmpd="sng" algn="ctr">
              <a:solidFill>
                <a:srgbClr val="617389"/>
              </a:solidFill>
              <a:prstDash val="solid"/>
              <a:miter lim="800000"/>
            </a:ln>
            <a:effectLst/>
          </p:spPr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DE0651E6-53F0-1AB9-AC16-4D6A35136541}"/>
                </a:ext>
              </a:extLst>
            </p:cNvPr>
            <p:cNvCxnSpPr>
              <a:cxnSpLocks/>
            </p:cNvCxnSpPr>
            <p:nvPr/>
          </p:nvCxnSpPr>
          <p:spPr>
            <a:xfrm>
              <a:off x="-43981" y="6861383"/>
              <a:ext cx="12206575" cy="0"/>
            </a:xfrm>
            <a:prstGeom prst="line">
              <a:avLst/>
            </a:prstGeom>
            <a:noFill/>
            <a:ln w="136525" cap="flat" cmpd="sng" algn="ctr">
              <a:solidFill>
                <a:srgbClr val="617389"/>
              </a:solidFill>
              <a:prstDash val="solid"/>
              <a:miter lim="800000"/>
            </a:ln>
            <a:effectLst/>
          </p:spPr>
        </p:cxnSp>
      </p:grp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D7574D74-3F6E-3EA6-6925-EE6B5452A3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83D037D-6740-42DA-A298-BAFCCF9D1B76}" type="datetime1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2/2/2023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474852DA-25D3-8E9E-47D3-59EC10501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6E69268-9C8B-4EBF-A9EE-DC5DC2D48DC3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5D35A96-5B28-74AA-0402-AB41747467B8}"/>
              </a:ext>
            </a:extLst>
          </p:cNvPr>
          <p:cNvCxnSpPr>
            <a:cxnSpLocks/>
          </p:cNvCxnSpPr>
          <p:nvPr/>
        </p:nvCxnSpPr>
        <p:spPr>
          <a:xfrm>
            <a:off x="-14575" y="21021"/>
            <a:ext cx="12206575" cy="0"/>
          </a:xfrm>
          <a:prstGeom prst="line">
            <a:avLst/>
          </a:prstGeom>
          <a:noFill/>
          <a:ln w="136525" cap="flat" cmpd="sng" algn="ctr">
            <a:solidFill>
              <a:srgbClr val="617389"/>
            </a:solidFill>
            <a:prstDash val="solid"/>
            <a:miter lim="800000"/>
          </a:ln>
          <a:effectLst/>
        </p:spPr>
      </p:cxn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19EC59BF-0F90-3CAB-A682-F342A13FAB4A}"/>
              </a:ext>
            </a:extLst>
          </p:cNvPr>
          <p:cNvSpPr/>
          <p:nvPr/>
        </p:nvSpPr>
        <p:spPr>
          <a:xfrm>
            <a:off x="2287753" y="2606759"/>
            <a:ext cx="7872248" cy="1163853"/>
          </a:xfrm>
          <a:prstGeom prst="roundRect">
            <a:avLst/>
          </a:prstGeom>
          <a:solidFill>
            <a:srgbClr val="617389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Conclusion &amp; Future Work</a:t>
            </a:r>
          </a:p>
        </p:txBody>
      </p:sp>
    </p:spTree>
    <p:extLst>
      <p:ext uri="{BB962C8B-B14F-4D97-AF65-F5344CB8AC3E}">
        <p14:creationId xmlns:p14="http://schemas.microsoft.com/office/powerpoint/2010/main" val="16749823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90349902-533A-621B-5418-0F865CF32ACC}"/>
              </a:ext>
            </a:extLst>
          </p:cNvPr>
          <p:cNvGrpSpPr/>
          <p:nvPr/>
        </p:nvGrpSpPr>
        <p:grpSpPr>
          <a:xfrm>
            <a:off x="3355359" y="1827826"/>
            <a:ext cx="5496522" cy="4711086"/>
            <a:chOff x="3145396" y="1470790"/>
            <a:chExt cx="5716209" cy="5084760"/>
          </a:xfrm>
        </p:grpSpPr>
        <p:sp>
          <p:nvSpPr>
            <p:cNvPr id="2" name="Flowchart: Decision 1">
              <a:extLst>
                <a:ext uri="{FF2B5EF4-FFF2-40B4-BE49-F238E27FC236}">
                  <a16:creationId xmlns:a16="http://schemas.microsoft.com/office/drawing/2014/main" id="{08875135-FB04-3C42-C64E-6068B4DE417F}"/>
                </a:ext>
              </a:extLst>
            </p:cNvPr>
            <p:cNvSpPr/>
            <p:nvPr/>
          </p:nvSpPr>
          <p:spPr>
            <a:xfrm>
              <a:off x="3145396" y="1479632"/>
              <a:ext cx="5679688" cy="4936811"/>
            </a:xfrm>
            <a:prstGeom prst="flowChartDecision">
              <a:avLst/>
            </a:prstGeom>
            <a:solidFill>
              <a:srgbClr val="C1CB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0E5866CA-0C7A-CA79-6106-469322565B38}"/>
                </a:ext>
              </a:extLst>
            </p:cNvPr>
            <p:cNvSpPr/>
            <p:nvPr/>
          </p:nvSpPr>
          <p:spPr>
            <a:xfrm>
              <a:off x="3145396" y="1470791"/>
              <a:ext cx="2517372" cy="2159855"/>
            </a:xfrm>
            <a:prstGeom prst="roundRect">
              <a:avLst/>
            </a:prstGeom>
            <a:solidFill>
              <a:srgbClr val="6379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Verdana" panose="020B0604030504040204" pitchFamily="34" charset="0"/>
                  <a:cs typeface="Times New Roman" panose="02020603050405020304" pitchFamily="18" charset="0"/>
                </a:rPr>
                <a:t>Morbidity</a:t>
              </a: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0CCFD19A-1863-904A-FD3D-939C8DD892B4}"/>
                </a:ext>
              </a:extLst>
            </p:cNvPr>
            <p:cNvSpPr/>
            <p:nvPr/>
          </p:nvSpPr>
          <p:spPr>
            <a:xfrm>
              <a:off x="3145396" y="4342538"/>
              <a:ext cx="2517372" cy="2159855"/>
            </a:xfrm>
            <a:prstGeom prst="roundRect">
              <a:avLst/>
            </a:prstGeom>
            <a:solidFill>
              <a:srgbClr val="6379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Verdana" panose="020B0604030504040204" pitchFamily="34" charset="0"/>
                  <a:cs typeface="Times New Roman" panose="02020603050405020304" pitchFamily="18" charset="0"/>
                </a:rPr>
                <a:t>Economic losses</a:t>
              </a: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C2F76C29-F938-E9B0-747D-3659DD26DCEE}"/>
                </a:ext>
              </a:extLst>
            </p:cNvPr>
            <p:cNvSpPr/>
            <p:nvPr/>
          </p:nvSpPr>
          <p:spPr>
            <a:xfrm>
              <a:off x="6344233" y="1470790"/>
              <a:ext cx="2517372" cy="2159855"/>
            </a:xfrm>
            <a:prstGeom prst="roundRect">
              <a:avLst/>
            </a:prstGeom>
            <a:solidFill>
              <a:srgbClr val="6379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Verdana" panose="020B0604030504040204" pitchFamily="34" charset="0"/>
                  <a:cs typeface="Times New Roman" panose="02020603050405020304" pitchFamily="18" charset="0"/>
                </a:rPr>
                <a:t>Hospitalization</a:t>
              </a:r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8D626921-EFEC-40B8-CCA1-2CFE82EEBF91}"/>
                </a:ext>
              </a:extLst>
            </p:cNvPr>
            <p:cNvSpPr/>
            <p:nvPr/>
          </p:nvSpPr>
          <p:spPr>
            <a:xfrm>
              <a:off x="6344232" y="4395695"/>
              <a:ext cx="2517372" cy="2159855"/>
            </a:xfrm>
            <a:prstGeom prst="roundRect">
              <a:avLst/>
            </a:prstGeom>
            <a:solidFill>
              <a:srgbClr val="6379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Verdana" panose="020B0604030504040204" pitchFamily="34" charset="0"/>
                  <a:cs typeface="Times New Roman" panose="02020603050405020304" pitchFamily="18" charset="0"/>
                </a:rPr>
                <a:t>Mortality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A7FBDC54-CBEC-2549-E605-00AFDED8969B}"/>
              </a:ext>
            </a:extLst>
          </p:cNvPr>
          <p:cNvGrpSpPr/>
          <p:nvPr/>
        </p:nvGrpSpPr>
        <p:grpSpPr>
          <a:xfrm>
            <a:off x="-14575" y="-39384"/>
            <a:ext cx="12221815" cy="6889745"/>
            <a:chOff x="-14575" y="-39384"/>
            <a:chExt cx="12221815" cy="6889745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C20C82A8-875E-E126-C413-16714F982FAF}"/>
                </a:ext>
              </a:extLst>
            </p:cNvPr>
            <p:cNvGrpSpPr/>
            <p:nvPr/>
          </p:nvGrpSpPr>
          <p:grpSpPr>
            <a:xfrm>
              <a:off x="-14575" y="-39384"/>
              <a:ext cx="12221815" cy="1371600"/>
              <a:chOff x="-14575" y="-39384"/>
              <a:chExt cx="12221815" cy="1371600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1EB6D261-D772-D25E-28C6-B845A54E05C4}"/>
                  </a:ext>
                </a:extLst>
              </p:cNvPr>
              <p:cNvGrpSpPr/>
              <p:nvPr/>
            </p:nvGrpSpPr>
            <p:grpSpPr>
              <a:xfrm>
                <a:off x="-14575" y="-39384"/>
                <a:ext cx="12221815" cy="1371600"/>
                <a:chOff x="-14575" y="-39384"/>
                <a:chExt cx="12221815" cy="1371600"/>
              </a:xfrm>
            </p:grpSpPr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65EA80D4-7ACA-FA42-EB34-76AB861ADEED}"/>
                    </a:ext>
                  </a:extLst>
                </p:cNvPr>
                <p:cNvSpPr/>
                <p:nvPr/>
              </p:nvSpPr>
              <p:spPr>
                <a:xfrm>
                  <a:off x="0" y="-39384"/>
                  <a:ext cx="12207240" cy="1371600"/>
                </a:xfrm>
                <a:prstGeom prst="rect">
                  <a:avLst/>
                </a:prstGeom>
                <a:solidFill>
                  <a:srgbClr val="617389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40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Verdana" panose="020B0604030504040204" pitchFamily="34" charset="0"/>
                      <a:cs typeface="Times New Roman" panose="02020603050405020304" pitchFamily="18" charset="0"/>
                    </a:rPr>
                    <a:t>Background</a:t>
                  </a:r>
                </a:p>
              </p:txBody>
            </p:sp>
            <p:pic>
              <p:nvPicPr>
                <p:cNvPr id="15" name="Picture 14">
                  <a:extLst>
                    <a:ext uri="{FF2B5EF4-FFF2-40B4-BE49-F238E27FC236}">
                      <a16:creationId xmlns:a16="http://schemas.microsoft.com/office/drawing/2014/main" id="{1CC25DC7-B40A-1A1C-AC11-86900ED43D4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6881" t="20933"/>
                <a:stretch/>
              </p:blipFill>
              <p:spPr>
                <a:xfrm>
                  <a:off x="-14575" y="-39384"/>
                  <a:ext cx="3093929" cy="1368972"/>
                </a:xfrm>
                <a:prstGeom prst="rect">
                  <a:avLst/>
                </a:prstGeom>
              </p:spPr>
            </p:pic>
          </p:grpSp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B1081B17-7153-BF12-1D50-CE67AE8080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313905" y="143427"/>
                <a:ext cx="731520" cy="985244"/>
              </a:xfrm>
              <a:prstGeom prst="rect">
                <a:avLst/>
              </a:prstGeom>
            </p:spPr>
          </p:pic>
        </p:grp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5439B798-B02B-C139-503B-64D4F6DC9B2D}"/>
                </a:ext>
              </a:extLst>
            </p:cNvPr>
            <p:cNvCxnSpPr>
              <a:cxnSpLocks/>
            </p:cNvCxnSpPr>
            <p:nvPr/>
          </p:nvCxnSpPr>
          <p:spPr>
            <a:xfrm>
              <a:off x="-14575" y="6850361"/>
              <a:ext cx="12206575" cy="0"/>
            </a:xfrm>
            <a:prstGeom prst="line">
              <a:avLst/>
            </a:prstGeom>
            <a:noFill/>
            <a:ln w="76200" cap="flat" cmpd="sng" algn="ctr">
              <a:solidFill>
                <a:srgbClr val="617389"/>
              </a:solidFill>
              <a:prstDash val="solid"/>
              <a:miter lim="800000"/>
            </a:ln>
            <a:effectLst/>
          </p:spPr>
        </p:cxnSp>
      </p:grpSp>
      <p:sp>
        <p:nvSpPr>
          <p:cNvPr id="19" name="Date Placeholder 18">
            <a:extLst>
              <a:ext uri="{FF2B5EF4-FFF2-40B4-BE49-F238E27FC236}">
                <a16:creationId xmlns:a16="http://schemas.microsoft.com/office/drawing/2014/main" id="{35F701C7-37FD-A01B-ECD5-4E51E7C16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5788FA9-86B8-4D18-B7D7-236B77703278}" type="datetime1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2/2/2023</a:t>
            </a:fld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0049F74A-34F2-D678-6636-F22FC1CEC8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6E69268-9C8B-4EBF-A9EE-DC5DC2D48DC3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15B6724-72FB-960A-73BE-2822F42D48CD}"/>
              </a:ext>
            </a:extLst>
          </p:cNvPr>
          <p:cNvCxnSpPr>
            <a:stCxn id="4" idx="3"/>
            <a:endCxn id="7" idx="1"/>
          </p:cNvCxnSpPr>
          <p:nvPr/>
        </p:nvCxnSpPr>
        <p:spPr>
          <a:xfrm flipV="1">
            <a:off x="5775983" y="2828391"/>
            <a:ext cx="655274" cy="1"/>
          </a:xfrm>
          <a:prstGeom prst="straightConnector1">
            <a:avLst/>
          </a:prstGeom>
          <a:ln w="57150" cap="rnd">
            <a:solidFill>
              <a:srgbClr val="63798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FDB4797-B582-BBA9-C53A-FA4089657D38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7641568" y="3841264"/>
            <a:ext cx="1" cy="696519"/>
          </a:xfrm>
          <a:prstGeom prst="straightConnector1">
            <a:avLst/>
          </a:prstGeom>
          <a:ln w="57150" cap="rnd">
            <a:solidFill>
              <a:srgbClr val="63798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F43E428-0786-92FA-DF54-E282D08485DF}"/>
              </a:ext>
            </a:extLst>
          </p:cNvPr>
          <p:cNvCxnSpPr>
            <a:cxnSpLocks/>
          </p:cNvCxnSpPr>
          <p:nvPr/>
        </p:nvCxnSpPr>
        <p:spPr>
          <a:xfrm flipH="1">
            <a:off x="5793541" y="5577929"/>
            <a:ext cx="726927" cy="0"/>
          </a:xfrm>
          <a:prstGeom prst="straightConnector1">
            <a:avLst/>
          </a:prstGeom>
          <a:ln w="57150" cap="rnd">
            <a:solidFill>
              <a:srgbClr val="63798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87892913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 shadeToTitle="1">
        <a:gradFill flip="none" rotWithShape="1">
          <a:gsLst>
            <a:gs pos="0">
              <a:srgbClr val="FFFFFF">
                <a:lumMod val="100000"/>
              </a:srgbClr>
            </a:gs>
            <a:gs pos="81000">
              <a:srgbClr val="EEEEEE"/>
            </a:gs>
            <a:gs pos="100000">
              <a:srgbClr val="D9D9D9"/>
            </a:gs>
          </a:gsLst>
          <a:path path="shap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077373-56F5-8945-F8CD-467A22EC4B6A}"/>
              </a:ext>
            </a:extLst>
          </p:cNvPr>
          <p:cNvSpPr txBox="1"/>
          <p:nvPr/>
        </p:nvSpPr>
        <p:spPr>
          <a:xfrm>
            <a:off x="1216871" y="1735950"/>
            <a:ext cx="10956854" cy="1953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Improved the accuracy of model [68.89%].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Extracted important features for predicting arrhythmia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Reduced time complexity.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FAE45C-CB6C-9414-3993-D1F651383B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C501B-B83D-4DDE-AE4E-2938979E2FC1}" type="datetime1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2/2/2023</a:t>
            </a:fld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0CD710-844D-EBDE-9AE7-C9B123DCA9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A0ECF-A6E5-4C6F-AC34-3E83F0130569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40</a:t>
            </a:fld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39E0F68-0ADC-6B7A-FAAD-DECB54258966}"/>
              </a:ext>
            </a:extLst>
          </p:cNvPr>
          <p:cNvSpPr/>
          <p:nvPr/>
        </p:nvSpPr>
        <p:spPr>
          <a:xfrm>
            <a:off x="0" y="-39384"/>
            <a:ext cx="12207240" cy="1371600"/>
          </a:xfrm>
          <a:prstGeom prst="rect">
            <a:avLst/>
          </a:prstGeom>
          <a:solidFill>
            <a:srgbClr val="61738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n-US" sz="4000" b="1" dirty="0">
                <a:solidFill>
                  <a:schemeClr val="bg1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Final Outcome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30247BB-218F-9B6F-02F8-2F8CC89499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81" t="20933"/>
          <a:stretch/>
        </p:blipFill>
        <p:spPr>
          <a:xfrm>
            <a:off x="-14575" y="-39384"/>
            <a:ext cx="3093929" cy="136897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1B74428-75C5-DC6D-08B5-B94B4254B0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3905" y="143427"/>
            <a:ext cx="731520" cy="985244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9825CA9-A9DD-F604-CA8E-B486EDF12477}"/>
              </a:ext>
            </a:extLst>
          </p:cNvPr>
          <p:cNvCxnSpPr>
            <a:cxnSpLocks/>
          </p:cNvCxnSpPr>
          <p:nvPr/>
        </p:nvCxnSpPr>
        <p:spPr>
          <a:xfrm>
            <a:off x="-14575" y="6850361"/>
            <a:ext cx="12206575" cy="0"/>
          </a:xfrm>
          <a:prstGeom prst="line">
            <a:avLst/>
          </a:prstGeom>
          <a:noFill/>
          <a:ln w="76200" cap="flat" cmpd="sng" algn="ctr">
            <a:solidFill>
              <a:srgbClr val="617389"/>
            </a:solidFill>
            <a:prstDash val="solid"/>
            <a:miter lim="800000"/>
          </a:ln>
          <a:effectLst/>
        </p:spPr>
      </p:cxnSp>
    </p:spTree>
    <p:extLst>
      <p:ext uri="{BB962C8B-B14F-4D97-AF65-F5344CB8AC3E}">
        <p14:creationId xmlns:p14="http://schemas.microsoft.com/office/powerpoint/2010/main" val="902310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 shadeToTitle="1">
        <a:gradFill flip="none" rotWithShape="1">
          <a:gsLst>
            <a:gs pos="0">
              <a:srgbClr val="FFFFFF">
                <a:lumMod val="100000"/>
              </a:srgbClr>
            </a:gs>
            <a:gs pos="81000">
              <a:srgbClr val="EEEEEE"/>
            </a:gs>
            <a:gs pos="100000">
              <a:srgbClr val="D9D9D9"/>
            </a:gs>
          </a:gsLst>
          <a:path path="shap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FAE45C-CB6C-9414-3993-D1F651383B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C501B-B83D-4DDE-AE4E-2938979E2FC1}" type="datetime1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2/2/2023</a:t>
            </a:fld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0CD710-844D-EBDE-9AE7-C9B123DCA9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A0ECF-A6E5-4C6F-AC34-3E83F0130569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41</a:t>
            </a:fld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39E0F68-0ADC-6B7A-FAAD-DECB54258966}"/>
              </a:ext>
            </a:extLst>
          </p:cNvPr>
          <p:cNvSpPr/>
          <p:nvPr/>
        </p:nvSpPr>
        <p:spPr>
          <a:xfrm>
            <a:off x="0" y="-39384"/>
            <a:ext cx="12207240" cy="1371600"/>
          </a:xfrm>
          <a:prstGeom prst="rect">
            <a:avLst/>
          </a:prstGeom>
          <a:solidFill>
            <a:srgbClr val="61738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n-US" sz="4000" b="1" dirty="0">
                <a:solidFill>
                  <a:schemeClr val="bg1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Limitations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30247BB-218F-9B6F-02F8-2F8CC89499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81" t="20933"/>
          <a:stretch/>
        </p:blipFill>
        <p:spPr>
          <a:xfrm>
            <a:off x="-14575" y="-39384"/>
            <a:ext cx="3093929" cy="136897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1B74428-75C5-DC6D-08B5-B94B4254B0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3905" y="143427"/>
            <a:ext cx="731520" cy="985244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9825CA9-A9DD-F604-CA8E-B486EDF12477}"/>
              </a:ext>
            </a:extLst>
          </p:cNvPr>
          <p:cNvCxnSpPr>
            <a:cxnSpLocks/>
          </p:cNvCxnSpPr>
          <p:nvPr/>
        </p:nvCxnSpPr>
        <p:spPr>
          <a:xfrm>
            <a:off x="-14575" y="6850361"/>
            <a:ext cx="12206575" cy="0"/>
          </a:xfrm>
          <a:prstGeom prst="line">
            <a:avLst/>
          </a:prstGeom>
          <a:noFill/>
          <a:ln w="76200" cap="flat" cmpd="sng" algn="ctr">
            <a:solidFill>
              <a:srgbClr val="617389"/>
            </a:solidFill>
            <a:prstDash val="solid"/>
            <a:miter lim="800000"/>
          </a:ln>
          <a:effectLst/>
        </p:spPr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D156D2FB-779E-426C-739E-B333AF9EEE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985354" y="2530642"/>
            <a:ext cx="3587971" cy="179671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28C2987-AF87-F1C8-5678-F910509FDA1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6695523" y="2333441"/>
            <a:ext cx="3286677" cy="2191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94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 shadeToTitle="1">
        <a:gradFill flip="none" rotWithShape="1">
          <a:gsLst>
            <a:gs pos="0">
              <a:srgbClr val="FFFFFF">
                <a:lumMod val="100000"/>
              </a:srgbClr>
            </a:gs>
            <a:gs pos="81000">
              <a:srgbClr val="EEEEEE"/>
            </a:gs>
            <a:gs pos="100000">
              <a:srgbClr val="D9D9D9"/>
            </a:gs>
          </a:gsLst>
          <a:path path="shap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077373-56F5-8945-F8CD-467A22EC4B6A}"/>
              </a:ext>
            </a:extLst>
          </p:cNvPr>
          <p:cNvSpPr txBox="1"/>
          <p:nvPr/>
        </p:nvSpPr>
        <p:spPr>
          <a:xfrm>
            <a:off x="838200" y="2090800"/>
            <a:ext cx="10956854" cy="1953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model will be trained with other datasets.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Neural networks will be applied to improve the accuracy.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Real-time patient monitoring system will be developed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7A8B28-7C16-A09C-79F1-FB5F6F7E5A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9C76E-C164-4852-B56F-1E6F53604C16}" type="datetime1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2/2/2023</a:t>
            </a:fld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635C54-17D1-AF4C-247E-0CBA7ACDA6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A0ECF-A6E5-4C6F-AC34-3E83F0130569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42</a:t>
            </a:fld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6C1368B-0B9A-5D1B-0995-2BA11451A0A6}"/>
              </a:ext>
            </a:extLst>
          </p:cNvPr>
          <p:cNvSpPr/>
          <p:nvPr/>
        </p:nvSpPr>
        <p:spPr>
          <a:xfrm>
            <a:off x="0" y="-39384"/>
            <a:ext cx="12207240" cy="1371600"/>
          </a:xfrm>
          <a:prstGeom prst="rect">
            <a:avLst/>
          </a:prstGeom>
          <a:solidFill>
            <a:srgbClr val="61738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n-US" sz="4000" b="1" dirty="0">
                <a:solidFill>
                  <a:schemeClr val="bg1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Future Work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8CFC04B-89B2-EDD1-1468-2C3E435B1E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81" t="20933"/>
          <a:stretch/>
        </p:blipFill>
        <p:spPr>
          <a:xfrm>
            <a:off x="-14575" y="-39384"/>
            <a:ext cx="3093929" cy="136897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AC44C8D-7D88-0118-A21B-43B44334F3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3905" y="143427"/>
            <a:ext cx="731520" cy="985244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011A51A-783E-5CD5-4BDA-7634FDEC74D9}"/>
              </a:ext>
            </a:extLst>
          </p:cNvPr>
          <p:cNvCxnSpPr>
            <a:cxnSpLocks/>
          </p:cNvCxnSpPr>
          <p:nvPr/>
        </p:nvCxnSpPr>
        <p:spPr>
          <a:xfrm>
            <a:off x="-14575" y="6850361"/>
            <a:ext cx="12206575" cy="0"/>
          </a:xfrm>
          <a:prstGeom prst="line">
            <a:avLst/>
          </a:prstGeom>
          <a:noFill/>
          <a:ln w="76200" cap="flat" cmpd="sng" algn="ctr">
            <a:solidFill>
              <a:srgbClr val="617389"/>
            </a:solidFill>
            <a:prstDash val="solid"/>
            <a:miter lim="800000"/>
          </a:ln>
          <a:effectLst/>
        </p:spPr>
      </p:cxnSp>
    </p:spTree>
    <p:extLst>
      <p:ext uri="{BB962C8B-B14F-4D97-AF65-F5344CB8AC3E}">
        <p14:creationId xmlns:p14="http://schemas.microsoft.com/office/powerpoint/2010/main" val="2640014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DA0E992-768D-8FDF-7A32-BA6C9AD92BBF}"/>
              </a:ext>
            </a:extLst>
          </p:cNvPr>
          <p:cNvGrpSpPr/>
          <p:nvPr/>
        </p:nvGrpSpPr>
        <p:grpSpPr>
          <a:xfrm>
            <a:off x="-7454" y="140044"/>
            <a:ext cx="12206907" cy="6717956"/>
            <a:chOff x="-44313" y="143427"/>
            <a:chExt cx="12206907" cy="671795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584C5F2-39B0-0641-144A-4B77F61787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13905" y="143427"/>
              <a:ext cx="731520" cy="985244"/>
            </a:xfrm>
            <a:prstGeom prst="rect">
              <a:avLst/>
            </a:prstGeom>
          </p:spPr>
        </p:pic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C905817D-AF78-538D-E705-435CA9AE0B70}"/>
                </a:ext>
              </a:extLst>
            </p:cNvPr>
            <p:cNvCxnSpPr>
              <a:cxnSpLocks/>
            </p:cNvCxnSpPr>
            <p:nvPr/>
          </p:nvCxnSpPr>
          <p:spPr>
            <a:xfrm>
              <a:off x="-44313" y="6861383"/>
              <a:ext cx="12206575" cy="0"/>
            </a:xfrm>
            <a:prstGeom prst="line">
              <a:avLst/>
            </a:prstGeom>
            <a:noFill/>
            <a:ln w="76200" cap="flat" cmpd="sng" algn="ctr">
              <a:solidFill>
                <a:srgbClr val="617389"/>
              </a:solidFill>
              <a:prstDash val="solid"/>
              <a:miter lim="800000"/>
            </a:ln>
            <a:effectLst/>
          </p:spPr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DE0651E6-53F0-1AB9-AC16-4D6A35136541}"/>
                </a:ext>
              </a:extLst>
            </p:cNvPr>
            <p:cNvCxnSpPr>
              <a:cxnSpLocks/>
            </p:cNvCxnSpPr>
            <p:nvPr/>
          </p:nvCxnSpPr>
          <p:spPr>
            <a:xfrm>
              <a:off x="-43981" y="6861383"/>
              <a:ext cx="12206575" cy="0"/>
            </a:xfrm>
            <a:prstGeom prst="line">
              <a:avLst/>
            </a:prstGeom>
            <a:noFill/>
            <a:ln w="136525" cap="flat" cmpd="sng" algn="ctr">
              <a:solidFill>
                <a:srgbClr val="617389"/>
              </a:solidFill>
              <a:prstDash val="solid"/>
              <a:miter lim="800000"/>
            </a:ln>
            <a:effectLst/>
          </p:spPr>
        </p:cxnSp>
      </p:grp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D7574D74-3F6E-3EA6-6925-EE6B5452A3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83D037D-6740-42DA-A298-BAFCCF9D1B76}" type="datetime1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2/2/2023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474852DA-25D3-8E9E-47D3-59EC10501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6E69268-9C8B-4EBF-A9EE-DC5DC2D48DC3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5D35A96-5B28-74AA-0402-AB41747467B8}"/>
              </a:ext>
            </a:extLst>
          </p:cNvPr>
          <p:cNvCxnSpPr>
            <a:cxnSpLocks/>
          </p:cNvCxnSpPr>
          <p:nvPr/>
        </p:nvCxnSpPr>
        <p:spPr>
          <a:xfrm>
            <a:off x="-14575" y="21021"/>
            <a:ext cx="12206575" cy="0"/>
          </a:xfrm>
          <a:prstGeom prst="line">
            <a:avLst/>
          </a:prstGeom>
          <a:noFill/>
          <a:ln w="136525" cap="flat" cmpd="sng" algn="ctr">
            <a:solidFill>
              <a:srgbClr val="617389"/>
            </a:solidFill>
            <a:prstDash val="solid"/>
            <a:miter lim="800000"/>
          </a:ln>
          <a:effectLst/>
        </p:spPr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135AAAF4-E5F6-6DE6-5F5D-5943D0D04E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-614149" y="1566466"/>
            <a:ext cx="5767895" cy="324444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B030F58-18AA-A16C-7723-75B46C260162}"/>
              </a:ext>
            </a:extLst>
          </p:cNvPr>
          <p:cNvSpPr txBox="1"/>
          <p:nvPr/>
        </p:nvSpPr>
        <p:spPr>
          <a:xfrm>
            <a:off x="4636067" y="3160067"/>
            <a:ext cx="644174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https://github.com/anaklusmos666/Thesis_Codes</a:t>
            </a:r>
          </a:p>
        </p:txBody>
      </p:sp>
    </p:spTree>
    <p:extLst>
      <p:ext uri="{BB962C8B-B14F-4D97-AF65-F5344CB8AC3E}">
        <p14:creationId xmlns:p14="http://schemas.microsoft.com/office/powerpoint/2010/main" val="916453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 shadeToTitle="1">
        <a:gradFill flip="none" rotWithShape="1">
          <a:gsLst>
            <a:gs pos="0">
              <a:srgbClr val="FFFFFF">
                <a:lumMod val="100000"/>
              </a:srgbClr>
            </a:gs>
            <a:gs pos="81000">
              <a:srgbClr val="EEEEEE"/>
            </a:gs>
            <a:gs pos="100000">
              <a:srgbClr val="D9D9D9"/>
            </a:gs>
          </a:gsLst>
          <a:path path="shap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7A8B28-7C16-A09C-79F1-FB5F6F7E5A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9C76E-C164-4852-B56F-1E6F53604C16}" type="datetime1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2/2/2023</a:t>
            </a:fld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635C54-17D1-AF4C-247E-0CBA7ACDA6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A0ECF-A6E5-4C6F-AC34-3E83F0130569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44</a:t>
            </a:fld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6C1368B-0B9A-5D1B-0995-2BA11451A0A6}"/>
              </a:ext>
            </a:extLst>
          </p:cNvPr>
          <p:cNvSpPr/>
          <p:nvPr/>
        </p:nvSpPr>
        <p:spPr>
          <a:xfrm>
            <a:off x="0" y="-39384"/>
            <a:ext cx="12207240" cy="1371600"/>
          </a:xfrm>
          <a:prstGeom prst="rect">
            <a:avLst/>
          </a:prstGeom>
          <a:solidFill>
            <a:srgbClr val="61738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n-US" sz="4000" b="1" dirty="0">
                <a:solidFill>
                  <a:schemeClr val="bg1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Reference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8CFC04B-89B2-EDD1-1468-2C3E435B1E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81" t="20933"/>
          <a:stretch/>
        </p:blipFill>
        <p:spPr>
          <a:xfrm>
            <a:off x="-14575" y="-39384"/>
            <a:ext cx="3093929" cy="136897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AC44C8D-7D88-0118-A21B-43B44334F3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3905" y="143427"/>
            <a:ext cx="731520" cy="985244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011A51A-783E-5CD5-4BDA-7634FDEC74D9}"/>
              </a:ext>
            </a:extLst>
          </p:cNvPr>
          <p:cNvCxnSpPr>
            <a:cxnSpLocks/>
          </p:cNvCxnSpPr>
          <p:nvPr/>
        </p:nvCxnSpPr>
        <p:spPr>
          <a:xfrm>
            <a:off x="-14575" y="6850361"/>
            <a:ext cx="12206575" cy="0"/>
          </a:xfrm>
          <a:prstGeom prst="line">
            <a:avLst/>
          </a:prstGeom>
          <a:noFill/>
          <a:ln w="76200" cap="flat" cmpd="sng" algn="ctr">
            <a:solidFill>
              <a:srgbClr val="617389"/>
            </a:solidFill>
            <a:prstDash val="solid"/>
            <a:miter lim="800000"/>
          </a:ln>
          <a:effectLst/>
        </p:spPr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4E3BAAD-49E1-2AD9-CDAA-46B192B229A7}"/>
              </a:ext>
            </a:extLst>
          </p:cNvPr>
          <p:cNvSpPr txBox="1"/>
          <p:nvPr/>
        </p:nvSpPr>
        <p:spPr>
          <a:xfrm>
            <a:off x="15240" y="1512399"/>
            <a:ext cx="12192000" cy="30027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7338" indent="-287338">
              <a:lnSpc>
                <a:spcPct val="150000"/>
              </a:lnSpc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[1] H. Sun, Y. Liu, B. Song, X. Cui, G. Luo, and S. Pan, "Prediction of arrhythmia after intervention in children with atrial septal defect based on random forest," 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BMC pediatrics, </a:t>
            </a:r>
            <a:r>
              <a:rPr lang="en-US" sz="16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vol. 21, no. 1, p. 280, 2021.</a:t>
            </a:r>
          </a:p>
          <a:p>
            <a:pPr marL="287338" indent="-287338">
              <a:lnSpc>
                <a:spcPct val="150000"/>
              </a:lnSpc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[2] V. Kalidas and L. S. Tamil, "Detection of atrial fibrillation using discrete-state Markov models and Random Forests," 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Computers in biology and medicine, </a:t>
            </a:r>
            <a:r>
              <a:rPr lang="en-US" sz="16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vol. 113, p. 103386, 2019.</a:t>
            </a:r>
          </a:p>
          <a:p>
            <a:pPr marL="287338" indent="-287338">
              <a:lnSpc>
                <a:spcPct val="150000"/>
              </a:lnSpc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[3] L. M.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Eerikäinen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et al.</a:t>
            </a:r>
            <a:r>
              <a:rPr lang="en-US" sz="16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"Detecting atrial fibrillation and atrial flutter in daily life using photoplethysmography data," 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IEEE journal of biomedical and health informatics, </a:t>
            </a:r>
            <a:r>
              <a:rPr lang="en-US" sz="16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vol. 24, no. 6, pp. 1610-1618, 2019.</a:t>
            </a:r>
          </a:p>
          <a:p>
            <a:pPr marL="287338" indent="-287338">
              <a:lnSpc>
                <a:spcPct val="150000"/>
              </a:lnSpc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[4] S. Wang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et al.</a:t>
            </a:r>
            <a:r>
              <a:rPr lang="en-US" sz="16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"Application of machine learning to predict the occurrence of arrhythmia after acute myocardial infarction," 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BMC medical informatics and decision making, </a:t>
            </a:r>
            <a:r>
              <a:rPr lang="en-US" sz="16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vol. 21, pp. 1-14, 2021.</a:t>
            </a:r>
          </a:p>
        </p:txBody>
      </p:sp>
    </p:spTree>
    <p:extLst>
      <p:ext uri="{BB962C8B-B14F-4D97-AF65-F5344CB8AC3E}">
        <p14:creationId xmlns:p14="http://schemas.microsoft.com/office/powerpoint/2010/main" val="209998249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 shadeToTitle="1">
        <a:gradFill flip="none" rotWithShape="1">
          <a:gsLst>
            <a:gs pos="0">
              <a:srgbClr val="FFFFFF">
                <a:lumMod val="100000"/>
              </a:srgbClr>
            </a:gs>
            <a:gs pos="81000">
              <a:srgbClr val="EEEEEE"/>
            </a:gs>
            <a:gs pos="100000">
              <a:srgbClr val="D9D9D9"/>
            </a:gs>
          </a:gsLst>
          <a:path path="shap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077373-56F5-8945-F8CD-467A22EC4B6A}"/>
              </a:ext>
            </a:extLst>
          </p:cNvPr>
          <p:cNvSpPr txBox="1"/>
          <p:nvPr/>
        </p:nvSpPr>
        <p:spPr>
          <a:xfrm>
            <a:off x="789932" y="1735950"/>
            <a:ext cx="11383793" cy="3246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Thanks to our supervisor, Dr.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Uzzal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Biswas for his guidance and assistance</a:t>
            </a: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Also thanks to our external member, Dr. Abdullah-Al Nahid for his support and advice.</a:t>
            </a: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are grateful to all the faculty members of Electronics and Communication Engineering Discipline of Khulna University.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B25B00-72C8-D107-01AA-033AF4D430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5BA03-8F93-4356-B0E2-A8CD9DCBA0C4}" type="datetime1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2/2/2023</a:t>
            </a:fld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7AAAEE-ED1D-67AB-A7D3-87DA263276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A0ECF-A6E5-4C6F-AC34-3E83F0130569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45</a:t>
            </a:fld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F6FF311-A060-8A0D-D491-1B79F3C73DEB}"/>
              </a:ext>
            </a:extLst>
          </p:cNvPr>
          <p:cNvSpPr/>
          <p:nvPr/>
        </p:nvSpPr>
        <p:spPr>
          <a:xfrm>
            <a:off x="0" y="-39384"/>
            <a:ext cx="12207240" cy="1371600"/>
          </a:xfrm>
          <a:prstGeom prst="rect">
            <a:avLst/>
          </a:prstGeom>
          <a:solidFill>
            <a:srgbClr val="61738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n-US" sz="4000" b="1" dirty="0">
                <a:solidFill>
                  <a:schemeClr val="bg1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Acknowledgement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34FB64D-7172-87BA-F889-C4500078E9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81" t="20933"/>
          <a:stretch/>
        </p:blipFill>
        <p:spPr>
          <a:xfrm>
            <a:off x="-14575" y="-39384"/>
            <a:ext cx="3093929" cy="136897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42705EE-51B8-4BD5-2444-79F03A67A8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3905" y="143427"/>
            <a:ext cx="731520" cy="985244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59DF68B-FE19-A29D-5242-84677472B04F}"/>
              </a:ext>
            </a:extLst>
          </p:cNvPr>
          <p:cNvCxnSpPr>
            <a:cxnSpLocks/>
          </p:cNvCxnSpPr>
          <p:nvPr/>
        </p:nvCxnSpPr>
        <p:spPr>
          <a:xfrm>
            <a:off x="-14575" y="6850361"/>
            <a:ext cx="12206575" cy="0"/>
          </a:xfrm>
          <a:prstGeom prst="line">
            <a:avLst/>
          </a:prstGeom>
          <a:noFill/>
          <a:ln w="76200" cap="flat" cmpd="sng" algn="ctr">
            <a:solidFill>
              <a:srgbClr val="617389"/>
            </a:solidFill>
            <a:prstDash val="solid"/>
            <a:miter lim="800000"/>
          </a:ln>
          <a:effectLst/>
        </p:spPr>
      </p:cxnSp>
    </p:spTree>
    <p:extLst>
      <p:ext uri="{BB962C8B-B14F-4D97-AF65-F5344CB8AC3E}">
        <p14:creationId xmlns:p14="http://schemas.microsoft.com/office/powerpoint/2010/main" val="3839839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 shadeToTitle="1">
        <a:gradFill flip="none" rotWithShape="1">
          <a:gsLst>
            <a:gs pos="0">
              <a:srgbClr val="FFFFFF">
                <a:lumMod val="100000"/>
              </a:srgbClr>
            </a:gs>
            <a:gs pos="81000">
              <a:srgbClr val="EEEEEE"/>
            </a:gs>
            <a:gs pos="100000">
              <a:srgbClr val="D9D9D9"/>
            </a:gs>
          </a:gsLst>
          <a:path path="shap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52C8CC3-71BF-4BE9-C464-D6E38F876E46}"/>
              </a:ext>
            </a:extLst>
          </p:cNvPr>
          <p:cNvSpPr txBox="1"/>
          <p:nvPr/>
        </p:nvSpPr>
        <p:spPr>
          <a:xfrm>
            <a:off x="1585415" y="2921169"/>
            <a:ext cx="902117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165375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ntr" presetSubtype="0" accel="5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755D6C-CE2B-438E-1C5B-3A9FC52BA1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E07480C-4E55-4658-B050-3DC3CE496BC3}" type="datetime1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2/2/2023</a:t>
            </a:fld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E3E61C-E601-14FB-8B6C-A322700A5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6E69268-9C8B-4EBF-A9EE-DC5DC2D48DC3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9D5E154-EE9B-BB1E-478C-EFC560B9A4C7}"/>
              </a:ext>
            </a:extLst>
          </p:cNvPr>
          <p:cNvGrpSpPr/>
          <p:nvPr/>
        </p:nvGrpSpPr>
        <p:grpSpPr>
          <a:xfrm>
            <a:off x="3478048" y="1971082"/>
            <a:ext cx="5048469" cy="4475420"/>
            <a:chOff x="3069217" y="721944"/>
            <a:chExt cx="6053565" cy="5414110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65F681AA-1E21-686F-5ABC-A41BAB783E4E}"/>
                </a:ext>
              </a:extLst>
            </p:cNvPr>
            <p:cNvSpPr/>
            <p:nvPr/>
          </p:nvSpPr>
          <p:spPr>
            <a:xfrm>
              <a:off x="6778930" y="733555"/>
              <a:ext cx="1107281" cy="1107281"/>
            </a:xfrm>
            <a:custGeom>
              <a:avLst/>
              <a:gdLst>
                <a:gd name="connsiteX0" fmla="*/ 0 w 1107281"/>
                <a:gd name="connsiteY0" fmla="*/ 0 h 1107281"/>
                <a:gd name="connsiteX1" fmla="*/ 1107281 w 1107281"/>
                <a:gd name="connsiteY1" fmla="*/ 0 h 1107281"/>
                <a:gd name="connsiteX2" fmla="*/ 1107281 w 1107281"/>
                <a:gd name="connsiteY2" fmla="*/ 1107281 h 1107281"/>
                <a:gd name="connsiteX3" fmla="*/ 0 w 1107281"/>
                <a:gd name="connsiteY3" fmla="*/ 1107281 h 1107281"/>
                <a:gd name="connsiteX4" fmla="*/ 0 w 1107281"/>
                <a:gd name="connsiteY4" fmla="*/ 0 h 1107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7281" h="1107281">
                  <a:moveTo>
                    <a:pt x="0" y="0"/>
                  </a:moveTo>
                  <a:lnTo>
                    <a:pt x="1107281" y="0"/>
                  </a:lnTo>
                  <a:lnTo>
                    <a:pt x="1107281" y="1107281"/>
                  </a:lnTo>
                  <a:lnTo>
                    <a:pt x="0" y="1107281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4450" tIns="44450" rIns="44450" bIns="44450" numCol="1" spcCol="1270" anchor="ctr" anchorCtr="0">
              <a:noAutofit/>
            </a:bodyPr>
            <a:lstStyle/>
            <a:p>
              <a:pPr marL="0" marR="0" lvl="0" indent="0" algn="ctr" defTabSz="155575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Arrow: Circular 8">
              <a:extLst>
                <a:ext uri="{FF2B5EF4-FFF2-40B4-BE49-F238E27FC236}">
                  <a16:creationId xmlns:a16="http://schemas.microsoft.com/office/drawing/2014/main" id="{DB355692-4767-AF19-3AFF-009CABEC13C5}"/>
                </a:ext>
              </a:extLst>
            </p:cNvPr>
            <p:cNvSpPr/>
            <p:nvPr/>
          </p:nvSpPr>
          <p:spPr>
            <a:xfrm>
              <a:off x="3388944" y="721944"/>
              <a:ext cx="5414110" cy="5414110"/>
            </a:xfrm>
            <a:prstGeom prst="circularArrow">
              <a:avLst>
                <a:gd name="adj1" fmla="val 3988"/>
                <a:gd name="adj2" fmla="val 250168"/>
                <a:gd name="adj3" fmla="val 20573676"/>
                <a:gd name="adj4" fmla="val 18982452"/>
                <a:gd name="adj5" fmla="val 4653"/>
              </a:avLst>
            </a:prstGeom>
            <a:solidFill>
              <a:srgbClr val="6B7A99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AA436840-C2FB-5DB3-C89D-8819DBF761CE}"/>
                </a:ext>
              </a:extLst>
            </p:cNvPr>
            <p:cNvSpPr/>
            <p:nvPr/>
          </p:nvSpPr>
          <p:spPr>
            <a:xfrm>
              <a:off x="8015501" y="2875358"/>
              <a:ext cx="1107281" cy="1107281"/>
            </a:xfrm>
            <a:custGeom>
              <a:avLst/>
              <a:gdLst>
                <a:gd name="connsiteX0" fmla="*/ 0 w 1107281"/>
                <a:gd name="connsiteY0" fmla="*/ 0 h 1107281"/>
                <a:gd name="connsiteX1" fmla="*/ 1107281 w 1107281"/>
                <a:gd name="connsiteY1" fmla="*/ 0 h 1107281"/>
                <a:gd name="connsiteX2" fmla="*/ 1107281 w 1107281"/>
                <a:gd name="connsiteY2" fmla="*/ 1107281 h 1107281"/>
                <a:gd name="connsiteX3" fmla="*/ 0 w 1107281"/>
                <a:gd name="connsiteY3" fmla="*/ 1107281 h 1107281"/>
                <a:gd name="connsiteX4" fmla="*/ 0 w 1107281"/>
                <a:gd name="connsiteY4" fmla="*/ 0 h 1107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7281" h="1107281">
                  <a:moveTo>
                    <a:pt x="0" y="0"/>
                  </a:moveTo>
                  <a:lnTo>
                    <a:pt x="1107281" y="0"/>
                  </a:lnTo>
                  <a:lnTo>
                    <a:pt x="1107281" y="1107281"/>
                  </a:lnTo>
                  <a:lnTo>
                    <a:pt x="0" y="1107281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4450" tIns="44450" rIns="44450" bIns="44450" numCol="1" spcCol="1270" anchor="ctr" anchorCtr="0">
              <a:noAutofit/>
            </a:bodyPr>
            <a:lstStyle/>
            <a:p>
              <a:pPr marL="0" marR="0" lvl="0" indent="0" algn="ctr" defTabSz="155575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Arrow: Circular 10">
              <a:extLst>
                <a:ext uri="{FF2B5EF4-FFF2-40B4-BE49-F238E27FC236}">
                  <a16:creationId xmlns:a16="http://schemas.microsoft.com/office/drawing/2014/main" id="{F578BB5C-8A2B-66A9-683D-D75BBBE43EB1}"/>
                </a:ext>
              </a:extLst>
            </p:cNvPr>
            <p:cNvSpPr/>
            <p:nvPr/>
          </p:nvSpPr>
          <p:spPr>
            <a:xfrm>
              <a:off x="3388944" y="721944"/>
              <a:ext cx="5414110" cy="5414110"/>
            </a:xfrm>
            <a:prstGeom prst="circularArrow">
              <a:avLst>
                <a:gd name="adj1" fmla="val 3988"/>
                <a:gd name="adj2" fmla="val 250168"/>
                <a:gd name="adj3" fmla="val 2367380"/>
                <a:gd name="adj4" fmla="val 776155"/>
                <a:gd name="adj5" fmla="val 4653"/>
              </a:avLst>
            </a:prstGeom>
            <a:solidFill>
              <a:srgbClr val="6B7A99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CCB8A50-3797-7676-B08B-C6264844BAAD}"/>
                </a:ext>
              </a:extLst>
            </p:cNvPr>
            <p:cNvSpPr/>
            <p:nvPr/>
          </p:nvSpPr>
          <p:spPr>
            <a:xfrm>
              <a:off x="6778930" y="5017162"/>
              <a:ext cx="1107281" cy="1107281"/>
            </a:xfrm>
            <a:custGeom>
              <a:avLst/>
              <a:gdLst>
                <a:gd name="connsiteX0" fmla="*/ 0 w 1107281"/>
                <a:gd name="connsiteY0" fmla="*/ 0 h 1107281"/>
                <a:gd name="connsiteX1" fmla="*/ 1107281 w 1107281"/>
                <a:gd name="connsiteY1" fmla="*/ 0 h 1107281"/>
                <a:gd name="connsiteX2" fmla="*/ 1107281 w 1107281"/>
                <a:gd name="connsiteY2" fmla="*/ 1107281 h 1107281"/>
                <a:gd name="connsiteX3" fmla="*/ 0 w 1107281"/>
                <a:gd name="connsiteY3" fmla="*/ 1107281 h 1107281"/>
                <a:gd name="connsiteX4" fmla="*/ 0 w 1107281"/>
                <a:gd name="connsiteY4" fmla="*/ 0 h 1107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7281" h="1107281">
                  <a:moveTo>
                    <a:pt x="0" y="0"/>
                  </a:moveTo>
                  <a:lnTo>
                    <a:pt x="1107281" y="0"/>
                  </a:lnTo>
                  <a:lnTo>
                    <a:pt x="1107281" y="1107281"/>
                  </a:lnTo>
                  <a:lnTo>
                    <a:pt x="0" y="1107281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4450" tIns="44450" rIns="44450" bIns="44450" numCol="1" spcCol="1270" anchor="ctr" anchorCtr="0">
              <a:noAutofit/>
            </a:bodyPr>
            <a:lstStyle/>
            <a:p>
              <a:pPr marL="0" marR="0" lvl="0" indent="0" algn="ctr" defTabSz="155575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" name="Arrow: Circular 12">
              <a:extLst>
                <a:ext uri="{FF2B5EF4-FFF2-40B4-BE49-F238E27FC236}">
                  <a16:creationId xmlns:a16="http://schemas.microsoft.com/office/drawing/2014/main" id="{AFE17B18-9031-FCE8-5EB6-34C01FEE86BA}"/>
                </a:ext>
              </a:extLst>
            </p:cNvPr>
            <p:cNvSpPr/>
            <p:nvPr/>
          </p:nvSpPr>
          <p:spPr>
            <a:xfrm>
              <a:off x="3388944" y="721944"/>
              <a:ext cx="5414110" cy="5414110"/>
            </a:xfrm>
            <a:prstGeom prst="circularArrow">
              <a:avLst>
                <a:gd name="adj1" fmla="val 3988"/>
                <a:gd name="adj2" fmla="val 250168"/>
                <a:gd name="adj3" fmla="val 6111625"/>
                <a:gd name="adj4" fmla="val 4438207"/>
                <a:gd name="adj5" fmla="val 4653"/>
              </a:avLst>
            </a:prstGeom>
            <a:solidFill>
              <a:srgbClr val="6B7A99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F4A821CD-7F42-A59B-184F-1B249CEEB5A9}"/>
                </a:ext>
              </a:extLst>
            </p:cNvPr>
            <p:cNvSpPr/>
            <p:nvPr/>
          </p:nvSpPr>
          <p:spPr>
            <a:xfrm>
              <a:off x="4305788" y="5017162"/>
              <a:ext cx="1107281" cy="1107281"/>
            </a:xfrm>
            <a:custGeom>
              <a:avLst/>
              <a:gdLst>
                <a:gd name="connsiteX0" fmla="*/ 0 w 1107281"/>
                <a:gd name="connsiteY0" fmla="*/ 0 h 1107281"/>
                <a:gd name="connsiteX1" fmla="*/ 1107281 w 1107281"/>
                <a:gd name="connsiteY1" fmla="*/ 0 h 1107281"/>
                <a:gd name="connsiteX2" fmla="*/ 1107281 w 1107281"/>
                <a:gd name="connsiteY2" fmla="*/ 1107281 h 1107281"/>
                <a:gd name="connsiteX3" fmla="*/ 0 w 1107281"/>
                <a:gd name="connsiteY3" fmla="*/ 1107281 h 1107281"/>
                <a:gd name="connsiteX4" fmla="*/ 0 w 1107281"/>
                <a:gd name="connsiteY4" fmla="*/ 0 h 1107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7281" h="1107281">
                  <a:moveTo>
                    <a:pt x="0" y="0"/>
                  </a:moveTo>
                  <a:lnTo>
                    <a:pt x="1107281" y="0"/>
                  </a:lnTo>
                  <a:lnTo>
                    <a:pt x="1107281" y="1107281"/>
                  </a:lnTo>
                  <a:lnTo>
                    <a:pt x="0" y="1107281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4450" tIns="44450" rIns="44450" bIns="44450" numCol="1" spcCol="1270" anchor="ctr" anchorCtr="0">
              <a:noAutofit/>
            </a:bodyPr>
            <a:lstStyle/>
            <a:p>
              <a:pPr marL="0" marR="0" lvl="0" indent="0" algn="ctr" defTabSz="155575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Arrow: Circular 14">
              <a:extLst>
                <a:ext uri="{FF2B5EF4-FFF2-40B4-BE49-F238E27FC236}">
                  <a16:creationId xmlns:a16="http://schemas.microsoft.com/office/drawing/2014/main" id="{1615E818-F9DC-5D07-61CF-D20D132F69D4}"/>
                </a:ext>
              </a:extLst>
            </p:cNvPr>
            <p:cNvSpPr/>
            <p:nvPr/>
          </p:nvSpPr>
          <p:spPr>
            <a:xfrm>
              <a:off x="3388944" y="721944"/>
              <a:ext cx="5414110" cy="5414110"/>
            </a:xfrm>
            <a:prstGeom prst="circularArrow">
              <a:avLst>
                <a:gd name="adj1" fmla="val 3988"/>
                <a:gd name="adj2" fmla="val 250168"/>
                <a:gd name="adj3" fmla="val 9773676"/>
                <a:gd name="adj4" fmla="val 8182452"/>
                <a:gd name="adj5" fmla="val 4653"/>
              </a:avLst>
            </a:prstGeom>
            <a:solidFill>
              <a:srgbClr val="6B7A99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B4F7037-EB53-DDC9-5EB7-D0FC73F7AFC6}"/>
                </a:ext>
              </a:extLst>
            </p:cNvPr>
            <p:cNvSpPr/>
            <p:nvPr/>
          </p:nvSpPr>
          <p:spPr>
            <a:xfrm>
              <a:off x="3069217" y="2875358"/>
              <a:ext cx="1107281" cy="1107281"/>
            </a:xfrm>
            <a:custGeom>
              <a:avLst/>
              <a:gdLst>
                <a:gd name="connsiteX0" fmla="*/ 0 w 1107281"/>
                <a:gd name="connsiteY0" fmla="*/ 0 h 1107281"/>
                <a:gd name="connsiteX1" fmla="*/ 1107281 w 1107281"/>
                <a:gd name="connsiteY1" fmla="*/ 0 h 1107281"/>
                <a:gd name="connsiteX2" fmla="*/ 1107281 w 1107281"/>
                <a:gd name="connsiteY2" fmla="*/ 1107281 h 1107281"/>
                <a:gd name="connsiteX3" fmla="*/ 0 w 1107281"/>
                <a:gd name="connsiteY3" fmla="*/ 1107281 h 1107281"/>
                <a:gd name="connsiteX4" fmla="*/ 0 w 1107281"/>
                <a:gd name="connsiteY4" fmla="*/ 0 h 1107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7281" h="1107281">
                  <a:moveTo>
                    <a:pt x="0" y="0"/>
                  </a:moveTo>
                  <a:lnTo>
                    <a:pt x="1107281" y="0"/>
                  </a:lnTo>
                  <a:lnTo>
                    <a:pt x="1107281" y="1107281"/>
                  </a:lnTo>
                  <a:lnTo>
                    <a:pt x="0" y="1107281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4450" tIns="44450" rIns="44450" bIns="44450" numCol="1" spcCol="1270" anchor="ctr" anchorCtr="0">
              <a:noAutofit/>
            </a:bodyPr>
            <a:lstStyle/>
            <a:p>
              <a:pPr marL="0" marR="0" lvl="0" indent="0" algn="ctr" defTabSz="155575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" name="Arrow: Circular 16">
              <a:extLst>
                <a:ext uri="{FF2B5EF4-FFF2-40B4-BE49-F238E27FC236}">
                  <a16:creationId xmlns:a16="http://schemas.microsoft.com/office/drawing/2014/main" id="{0E26300D-B240-916A-B65D-072A17EEDE9C}"/>
                </a:ext>
              </a:extLst>
            </p:cNvPr>
            <p:cNvSpPr/>
            <p:nvPr/>
          </p:nvSpPr>
          <p:spPr>
            <a:xfrm>
              <a:off x="3388944" y="721944"/>
              <a:ext cx="5414110" cy="5414110"/>
            </a:xfrm>
            <a:prstGeom prst="circularArrow">
              <a:avLst>
                <a:gd name="adj1" fmla="val 3988"/>
                <a:gd name="adj2" fmla="val 250168"/>
                <a:gd name="adj3" fmla="val 13167380"/>
                <a:gd name="adj4" fmla="val 11576155"/>
                <a:gd name="adj5" fmla="val 4653"/>
              </a:avLst>
            </a:prstGeom>
            <a:solidFill>
              <a:srgbClr val="6B7A99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D471955-3830-F408-81EC-4D2765081708}"/>
                </a:ext>
              </a:extLst>
            </p:cNvPr>
            <p:cNvSpPr/>
            <p:nvPr/>
          </p:nvSpPr>
          <p:spPr>
            <a:xfrm>
              <a:off x="4305788" y="733555"/>
              <a:ext cx="1107281" cy="1107281"/>
            </a:xfrm>
            <a:custGeom>
              <a:avLst/>
              <a:gdLst>
                <a:gd name="connsiteX0" fmla="*/ 0 w 1107281"/>
                <a:gd name="connsiteY0" fmla="*/ 0 h 1107281"/>
                <a:gd name="connsiteX1" fmla="*/ 1107281 w 1107281"/>
                <a:gd name="connsiteY1" fmla="*/ 0 h 1107281"/>
                <a:gd name="connsiteX2" fmla="*/ 1107281 w 1107281"/>
                <a:gd name="connsiteY2" fmla="*/ 1107281 h 1107281"/>
                <a:gd name="connsiteX3" fmla="*/ 0 w 1107281"/>
                <a:gd name="connsiteY3" fmla="*/ 1107281 h 1107281"/>
                <a:gd name="connsiteX4" fmla="*/ 0 w 1107281"/>
                <a:gd name="connsiteY4" fmla="*/ 0 h 1107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7281" h="1107281">
                  <a:moveTo>
                    <a:pt x="0" y="0"/>
                  </a:moveTo>
                  <a:lnTo>
                    <a:pt x="1107281" y="0"/>
                  </a:lnTo>
                  <a:lnTo>
                    <a:pt x="1107281" y="1107281"/>
                  </a:lnTo>
                  <a:lnTo>
                    <a:pt x="0" y="1107281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2550" tIns="82550" rIns="82550" bIns="82550" numCol="1" spcCol="1270" anchor="ctr" anchorCtr="0">
              <a:noAutofit/>
            </a:bodyPr>
            <a:lstStyle/>
            <a:p>
              <a:pPr marL="0" marR="0" lvl="0" indent="0" algn="ctr" defTabSz="288925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6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Arrow: Circular 18">
              <a:extLst>
                <a:ext uri="{FF2B5EF4-FFF2-40B4-BE49-F238E27FC236}">
                  <a16:creationId xmlns:a16="http://schemas.microsoft.com/office/drawing/2014/main" id="{610A3D2A-B05D-F214-D295-F6A30BDB0CE5}"/>
                </a:ext>
              </a:extLst>
            </p:cNvPr>
            <p:cNvSpPr/>
            <p:nvPr/>
          </p:nvSpPr>
          <p:spPr>
            <a:xfrm>
              <a:off x="3388944" y="721944"/>
              <a:ext cx="5414110" cy="5414110"/>
            </a:xfrm>
            <a:prstGeom prst="circularArrow">
              <a:avLst>
                <a:gd name="adj1" fmla="val 3988"/>
                <a:gd name="adj2" fmla="val 250168"/>
                <a:gd name="adj3" fmla="val 16911625"/>
                <a:gd name="adj4" fmla="val 15238207"/>
                <a:gd name="adj5" fmla="val 4653"/>
              </a:avLst>
            </a:prstGeom>
            <a:solidFill>
              <a:srgbClr val="6B7A99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</p:grpSp>
      <p:pic>
        <p:nvPicPr>
          <p:cNvPr id="20" name="Picture 4" descr="Premium Vector | Senior man having a heart attack">
            <a:extLst>
              <a:ext uri="{FF2B5EF4-FFF2-40B4-BE49-F238E27FC236}">
                <a16:creationId xmlns:a16="http://schemas.microsoft.com/office/drawing/2014/main" id="{DC1C16BC-A887-591B-5912-D6C20956FA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4300" l="10000" r="90000">
                        <a14:foregroundMark x1="67150" y1="27600" x2="67150" y2="27600"/>
                        <a14:foregroundMark x1="70150" y1="29850" x2="70150" y2="29850"/>
                        <a14:foregroundMark x1="64600" y1="24600" x2="64600" y2="24600"/>
                        <a14:foregroundMark x1="61900" y1="25850" x2="61900" y2="25850"/>
                        <a14:foregroundMark x1="67450" y1="29850" x2="67450" y2="29850"/>
                        <a14:foregroundMark x1="67300" y1="31450" x2="67300" y2="31450"/>
                        <a14:backgroundMark x1="67000" y1="26350" x2="64450" y2="23800"/>
                        <a14:backgroundMark x1="67950" y1="29500" x2="67950" y2="29500"/>
                        <a14:backgroundMark x1="66650" y1="26850" x2="66650" y2="26850"/>
                        <a14:backgroundMark x1="67150" y1="28250" x2="67150" y2="28250"/>
                        <a14:backgroundMark x1="67150" y1="28250" x2="67150" y2="28250"/>
                        <a14:backgroundMark x1="65250" y1="29200" x2="65250" y2="29200"/>
                        <a14:backgroundMark x1="65400" y1="29200" x2="65400" y2="29200"/>
                        <a14:backgroundMark x1="65250" y1="27450" x2="65250" y2="27450"/>
                        <a14:backgroundMark x1="65550" y1="28550" x2="65700" y2="29200"/>
                        <a14:backgroundMark x1="67950" y1="30800" x2="67950" y2="31450"/>
                        <a14:backgroundMark x1="67950" y1="31250" x2="68900" y2="29200"/>
                        <a14:backgroundMark x1="70950" y1="26350" x2="69350" y2="26350"/>
                        <a14:backgroundMark x1="67950" y1="26050" x2="67950" y2="27150"/>
                        <a14:backgroundMark x1="67800" y1="30950" x2="67800" y2="30950"/>
                        <a14:backgroundMark x1="67450" y1="30500" x2="67450" y2="30500"/>
                        <a14:backgroundMark x1="67150" y1="30650" x2="67150" y2="30650"/>
                        <a14:backgroundMark x1="66500" y1="30950" x2="66500" y2="30950"/>
                        <a14:backgroundMark x1="64600" y1="29700" x2="64750" y2="29050"/>
                        <a14:backgroundMark x1="64750" y1="27950" x2="63950" y2="27450"/>
                        <a14:backgroundMark x1="63350" y1="26850" x2="63350" y2="26850"/>
                        <a14:backgroundMark x1="61900" y1="26500" x2="61900" y2="26500"/>
                        <a14:backgroundMark x1="61900" y1="26500" x2="61900" y2="26500"/>
                        <a14:backgroundMark x1="68400" y1="23000" x2="68400" y2="23000"/>
                        <a14:backgroundMark x1="69500" y1="25550" x2="69500" y2="255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1823" y="1961484"/>
            <a:ext cx="1010325" cy="1010325"/>
          </a:xfrm>
          <a:prstGeom prst="ellipse">
            <a:avLst/>
          </a:prstGeom>
          <a:solidFill>
            <a:schemeClr val="bg1"/>
          </a:solidFill>
          <a:ln w="63500" cap="rnd">
            <a:solidFill>
              <a:srgbClr val="6B7A99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1" name="Picture 6" descr="Prescription PNG Images With Transparent Background | Free Download On  Lovepik">
            <a:extLst>
              <a:ext uri="{FF2B5EF4-FFF2-40B4-BE49-F238E27FC236}">
                <a16:creationId xmlns:a16="http://schemas.microsoft.com/office/drawing/2014/main" id="{7A9DAD3D-0BC5-1F39-2C8D-E67ADAC354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1610" y="3701043"/>
            <a:ext cx="1010325" cy="1015498"/>
          </a:xfrm>
          <a:prstGeom prst="ellipse">
            <a:avLst/>
          </a:prstGeom>
          <a:solidFill>
            <a:schemeClr val="bg1"/>
          </a:solidFill>
          <a:ln w="63500" cap="rnd">
            <a:solidFill>
              <a:srgbClr val="6B7A99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339CF71-2A7F-5F97-D9EA-18904C04AB66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4420447" y="5421406"/>
            <a:ext cx="1031259" cy="1015498"/>
          </a:xfrm>
          <a:prstGeom prst="ellipse">
            <a:avLst/>
          </a:prstGeom>
          <a:ln w="63500" cap="rnd">
            <a:solidFill>
              <a:srgbClr val="6B7A99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3" name="Picture 14" descr="Exhausted Cartoon Doctor from Bills and Loan Amount Vector Concept Stock  Illustration - Illustration of clipart, doodle: 142308947">
            <a:extLst>
              <a:ext uri="{FF2B5EF4-FFF2-40B4-BE49-F238E27FC236}">
                <a16:creationId xmlns:a16="http://schemas.microsoft.com/office/drawing/2014/main" id="{BD10DD68-4251-AF81-DF26-91541365EEEF}"/>
              </a:ext>
            </a:extLst>
          </p:cNvPr>
          <p:cNvPicPr>
            <a:picLocks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170"/>
          <a:stretch/>
        </p:blipFill>
        <p:spPr bwMode="auto">
          <a:xfrm>
            <a:off x="3408877" y="3616733"/>
            <a:ext cx="1031259" cy="1015498"/>
          </a:xfrm>
          <a:prstGeom prst="ellipse">
            <a:avLst/>
          </a:prstGeom>
          <a:solidFill>
            <a:srgbClr val="C6D9F1"/>
          </a:solidFill>
          <a:ln w="63500" cap="rnd">
            <a:solidFill>
              <a:srgbClr val="6B7A99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4" name="Picture 16" descr="How to Turn Manual Work Flaws into Automated Workflows">
            <a:extLst>
              <a:ext uri="{FF2B5EF4-FFF2-40B4-BE49-F238E27FC236}">
                <a16:creationId xmlns:a16="http://schemas.microsoft.com/office/drawing/2014/main" id="{8A542AD8-811D-3A90-EB40-5460FA6E7E97}"/>
              </a:ext>
            </a:extLst>
          </p:cNvPr>
          <p:cNvPicPr>
            <a:picLocks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1010" y="5382547"/>
            <a:ext cx="1010325" cy="1015497"/>
          </a:xfrm>
          <a:prstGeom prst="ellipse">
            <a:avLst/>
          </a:prstGeom>
          <a:solidFill>
            <a:schemeClr val="bg1"/>
          </a:solidFill>
          <a:ln w="63500" cap="rnd">
            <a:solidFill>
              <a:srgbClr val="6B7A99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29344FC-3119-CF84-0FD3-758D92D7FDBE}"/>
              </a:ext>
            </a:extLst>
          </p:cNvPr>
          <p:cNvPicPr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4431745" y="1874724"/>
            <a:ext cx="1097280" cy="1097280"/>
          </a:xfrm>
          <a:prstGeom prst="ellipse">
            <a:avLst/>
          </a:prstGeom>
          <a:ln w="63500" cap="rnd">
            <a:solidFill>
              <a:srgbClr val="6B7A99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C27D2E60-F671-ED0E-F483-959149C93519}"/>
              </a:ext>
            </a:extLst>
          </p:cNvPr>
          <p:cNvSpPr txBox="1"/>
          <p:nvPr/>
        </p:nvSpPr>
        <p:spPr>
          <a:xfrm>
            <a:off x="9250619" y="3977958"/>
            <a:ext cx="281525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Various clinical tests 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56B7953-A43F-21C7-1FB6-FC3810A0ED3F}"/>
              </a:ext>
            </a:extLst>
          </p:cNvPr>
          <p:cNvSpPr txBox="1"/>
          <p:nvPr/>
        </p:nvSpPr>
        <p:spPr>
          <a:xfrm>
            <a:off x="2010856" y="5758804"/>
            <a:ext cx="25307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Time latency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A6C6213-FC67-0663-E43A-5555E4BE8810}"/>
              </a:ext>
            </a:extLst>
          </p:cNvPr>
          <p:cNvSpPr txBox="1"/>
          <p:nvPr/>
        </p:nvSpPr>
        <p:spPr>
          <a:xfrm>
            <a:off x="1402404" y="3906299"/>
            <a:ext cx="185358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High cost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9F26E5D-3B72-0B98-34E1-E87C7D4C6EAF}"/>
              </a:ext>
            </a:extLst>
          </p:cNvPr>
          <p:cNvSpPr txBox="1"/>
          <p:nvPr/>
        </p:nvSpPr>
        <p:spPr>
          <a:xfrm>
            <a:off x="8064799" y="5781357"/>
            <a:ext cx="322611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Clinical data analysis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276A1EF-2BD9-EE93-72C0-CC9E8F5D0402}"/>
              </a:ext>
            </a:extLst>
          </p:cNvPr>
          <p:cNvSpPr txBox="1"/>
          <p:nvPr/>
        </p:nvSpPr>
        <p:spPr>
          <a:xfrm>
            <a:off x="937540" y="1920095"/>
            <a:ext cx="6096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Early detection and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on-time prediction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8176EC6-5CD8-6B2E-A023-D489FFA015D1}"/>
              </a:ext>
            </a:extLst>
          </p:cNvPr>
          <p:cNvCxnSpPr>
            <a:cxnSpLocks/>
          </p:cNvCxnSpPr>
          <p:nvPr/>
        </p:nvCxnSpPr>
        <p:spPr>
          <a:xfrm>
            <a:off x="-14575" y="6850361"/>
            <a:ext cx="12206575" cy="0"/>
          </a:xfrm>
          <a:prstGeom prst="line">
            <a:avLst/>
          </a:prstGeom>
          <a:noFill/>
          <a:ln w="76200" cap="flat" cmpd="sng" algn="ctr">
            <a:solidFill>
              <a:srgbClr val="617389"/>
            </a:solidFill>
            <a:prstDash val="solid"/>
            <a:miter lim="800000"/>
          </a:ln>
          <a:effectLst/>
        </p:spPr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745324BC-526A-4E57-1766-9B2A2240A0F3}"/>
              </a:ext>
            </a:extLst>
          </p:cNvPr>
          <p:cNvSpPr/>
          <p:nvPr/>
        </p:nvSpPr>
        <p:spPr>
          <a:xfrm>
            <a:off x="-15240" y="-18420"/>
            <a:ext cx="12207240" cy="1371600"/>
          </a:xfrm>
          <a:prstGeom prst="rect">
            <a:avLst/>
          </a:prstGeom>
          <a:solidFill>
            <a:srgbClr val="61738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Motivation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3573D5-D04B-C4F5-5124-FAADB986335F}"/>
              </a:ext>
            </a:extLst>
          </p:cNvPr>
          <p:cNvSpPr txBox="1"/>
          <p:nvPr/>
        </p:nvSpPr>
        <p:spPr>
          <a:xfrm>
            <a:off x="8135318" y="2222565"/>
            <a:ext cx="361876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Life threatening condition</a:t>
            </a:r>
            <a:r>
              <a:rPr kumimoji="0" lang="en-US" sz="2400" b="0" i="0" u="none" strike="noStrike" kern="1200" cap="none" spc="0" normalizeH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7256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2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2000" fill="hold"/>
                                        <p:tgtEl>
                                          <p:spTgt spid="2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2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6" dur="2000" fill="hold"/>
                                        <p:tgtEl>
                                          <p:spTgt spid="2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3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6" dur="2000" fill="hold"/>
                                        <p:tgtEl>
                                          <p:spTgt spid="2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4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6" dur="2000" fill="hold"/>
                                        <p:tgtEl>
                                          <p:spTgt spid="2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5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6" dur="2000" fill="hold"/>
                                        <p:tgtEl>
                                          <p:spTgt spid="2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6" grpId="1"/>
      <p:bldP spid="27" grpId="0"/>
      <p:bldP spid="27" grpId="1"/>
      <p:bldP spid="28" grpId="0"/>
      <p:bldP spid="28" grpId="1"/>
      <p:bldP spid="29" grpId="0"/>
      <p:bldP spid="29" grpId="1"/>
      <p:bldP spid="30" grpId="0"/>
      <p:bldP spid="2" grpId="0"/>
      <p:bldP spid="2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lock Arc 3">
            <a:extLst>
              <a:ext uri="{FF2B5EF4-FFF2-40B4-BE49-F238E27FC236}">
                <a16:creationId xmlns:a16="http://schemas.microsoft.com/office/drawing/2014/main" id="{1FDF7255-47D6-46BA-F2CB-57CF5C1E5E99}"/>
              </a:ext>
            </a:extLst>
          </p:cNvPr>
          <p:cNvSpPr/>
          <p:nvPr/>
        </p:nvSpPr>
        <p:spPr>
          <a:xfrm rot="5400000">
            <a:off x="-2844212" y="1662851"/>
            <a:ext cx="5191432" cy="4920343"/>
          </a:xfrm>
          <a:prstGeom prst="blockArc">
            <a:avLst>
              <a:gd name="adj1" fmla="val 12432333"/>
              <a:gd name="adj2" fmla="val 19924156"/>
              <a:gd name="adj3" fmla="val 941"/>
            </a:avLst>
          </a:prstGeom>
          <a:solidFill>
            <a:schemeClr val="bg1">
              <a:lumMod val="95000"/>
            </a:schemeClr>
          </a:solidFill>
          <a:ln w="3175">
            <a:solidFill>
              <a:srgbClr val="4254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F7882ECF-BA8D-D1C8-7527-CF15FE0FE11D}"/>
              </a:ext>
            </a:extLst>
          </p:cNvPr>
          <p:cNvGrpSpPr/>
          <p:nvPr/>
        </p:nvGrpSpPr>
        <p:grpSpPr>
          <a:xfrm>
            <a:off x="1109859" y="1723863"/>
            <a:ext cx="10303616" cy="1034864"/>
            <a:chOff x="2062091" y="1813038"/>
            <a:chExt cx="7321019" cy="724167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CCC9BB8-913B-58F9-EFC4-1189B04E8C9E}"/>
                </a:ext>
              </a:extLst>
            </p:cNvPr>
            <p:cNvSpPr/>
            <p:nvPr/>
          </p:nvSpPr>
          <p:spPr>
            <a:xfrm>
              <a:off x="2601310" y="1840451"/>
              <a:ext cx="6781800" cy="642257"/>
            </a:xfrm>
            <a:prstGeom prst="rect">
              <a:avLst/>
            </a:prstGeom>
            <a:solidFill>
              <a:srgbClr val="64324A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Verdana" panose="020B0604030504040204" pitchFamily="34" charset="0"/>
                  <a:cs typeface="Times New Roman" panose="02020603050405020304" pitchFamily="18" charset="0"/>
                </a:rPr>
                <a:t>  To identify important features for predicting arrhythmia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ED0EB4B5-BAFC-A348-DA96-D640E179B6F3}"/>
                </a:ext>
              </a:extLst>
            </p:cNvPr>
            <p:cNvSpPr/>
            <p:nvPr/>
          </p:nvSpPr>
          <p:spPr>
            <a:xfrm>
              <a:off x="2062091" y="1813038"/>
              <a:ext cx="794657" cy="72416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rgbClr val="64324A"/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65354D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D1BA4121-8A36-1DDF-FD2E-D4487CFB14C3}"/>
              </a:ext>
            </a:extLst>
          </p:cNvPr>
          <p:cNvGrpSpPr/>
          <p:nvPr/>
        </p:nvGrpSpPr>
        <p:grpSpPr>
          <a:xfrm>
            <a:off x="1581692" y="3037011"/>
            <a:ext cx="9831783" cy="898664"/>
            <a:chOff x="2803307" y="3748696"/>
            <a:chExt cx="6604009" cy="73029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8DC7A85-767F-2C5F-BEB2-A79FAB803E55}"/>
                </a:ext>
              </a:extLst>
            </p:cNvPr>
            <p:cNvSpPr/>
            <p:nvPr/>
          </p:nvSpPr>
          <p:spPr>
            <a:xfrm>
              <a:off x="3300055" y="3795427"/>
              <a:ext cx="6107261" cy="642257"/>
            </a:xfrm>
            <a:prstGeom prst="rect">
              <a:avLst/>
            </a:prstGeom>
            <a:solidFill>
              <a:srgbClr val="A7426A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Verdana" panose="020B0604030504040204" pitchFamily="34" charset="0"/>
                  <a:cs typeface="Times New Roman" panose="02020603050405020304" pitchFamily="18" charset="0"/>
                </a:rPr>
                <a:t>To reduce time complexity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91656F2A-6CCD-BD23-552D-87A0FABDF599}"/>
                </a:ext>
              </a:extLst>
            </p:cNvPr>
            <p:cNvSpPr/>
            <p:nvPr/>
          </p:nvSpPr>
          <p:spPr>
            <a:xfrm>
              <a:off x="2803307" y="3748696"/>
              <a:ext cx="697545" cy="73029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rgbClr val="A7426A"/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A34167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33FC9081-DC11-7D67-349E-B1C81EFDBD3E}"/>
              </a:ext>
            </a:extLst>
          </p:cNvPr>
          <p:cNvGrpSpPr/>
          <p:nvPr/>
        </p:nvGrpSpPr>
        <p:grpSpPr>
          <a:xfrm>
            <a:off x="1673087" y="4238296"/>
            <a:ext cx="9740388" cy="898664"/>
            <a:chOff x="2679772" y="4785978"/>
            <a:chExt cx="6703337" cy="724167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B35C9CA-CEB3-206D-93D3-EB139E249556}"/>
                </a:ext>
              </a:extLst>
            </p:cNvPr>
            <p:cNvSpPr/>
            <p:nvPr/>
          </p:nvSpPr>
          <p:spPr>
            <a:xfrm>
              <a:off x="3156106" y="4826934"/>
              <a:ext cx="6227003" cy="661962"/>
            </a:xfrm>
            <a:prstGeom prst="rect">
              <a:avLst/>
            </a:prstGeom>
            <a:solidFill>
              <a:srgbClr val="3C827B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Verdana" panose="020B0604030504040204" pitchFamily="34" charset="0"/>
                  <a:cs typeface="Times New Roman" panose="02020603050405020304" pitchFamily="18" charset="0"/>
                </a:rPr>
                <a:t>To investigate the </a:t>
              </a:r>
              <a:r>
                <a:rPr lang="en-US" sz="2400" b="1" dirty="0">
                  <a:solidFill>
                    <a:prstClr val="white"/>
                  </a:solidFill>
                  <a:latin typeface="Times New Roman" panose="02020603050405020304" pitchFamily="18" charset="0"/>
                  <a:ea typeface="Verdana" panose="020B0604030504040204" pitchFamily="34" charset="0"/>
                  <a:cs typeface="Times New Roman" panose="02020603050405020304" pitchFamily="18" charset="0"/>
                </a:rPr>
                <a:t>acute myocardial infraction (</a:t>
              </a: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Verdana" panose="020B0604030504040204" pitchFamily="34" charset="0"/>
                  <a:cs typeface="Times New Roman" panose="02020603050405020304" pitchFamily="18" charset="0"/>
                </a:rPr>
                <a:t>AMI) dataset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F081FC35-125E-B2D7-1CB2-94BE36B14E78}"/>
                </a:ext>
              </a:extLst>
            </p:cNvPr>
            <p:cNvSpPr/>
            <p:nvPr/>
          </p:nvSpPr>
          <p:spPr>
            <a:xfrm>
              <a:off x="2679772" y="4785978"/>
              <a:ext cx="715352" cy="72416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rgbClr val="3C827B"/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3F837B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E2318045-E031-7AB9-252F-614EC21DD157}"/>
              </a:ext>
            </a:extLst>
          </p:cNvPr>
          <p:cNvGrpSpPr/>
          <p:nvPr/>
        </p:nvGrpSpPr>
        <p:grpSpPr>
          <a:xfrm>
            <a:off x="1109861" y="5426232"/>
            <a:ext cx="10303614" cy="898664"/>
            <a:chOff x="2062093" y="5780984"/>
            <a:chExt cx="7321018" cy="724167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623886C-C44D-B79B-4AE3-03AA5E9FC528}"/>
                </a:ext>
              </a:extLst>
            </p:cNvPr>
            <p:cNvSpPr/>
            <p:nvPr/>
          </p:nvSpPr>
          <p:spPr>
            <a:xfrm>
              <a:off x="2601311" y="5831062"/>
              <a:ext cx="6781800" cy="661962"/>
            </a:xfrm>
            <a:prstGeom prst="rect">
              <a:avLst/>
            </a:prstGeom>
            <a:solidFill>
              <a:srgbClr val="42546C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Verdana" panose="020B0604030504040204" pitchFamily="34" charset="0"/>
                  <a:cs typeface="Times New Roman" panose="02020603050405020304" pitchFamily="18" charset="0"/>
                </a:rPr>
                <a:t>To analyze the model performance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A72C96A7-9423-573B-5791-FD4B9BDD045E}"/>
                </a:ext>
              </a:extLst>
            </p:cNvPr>
            <p:cNvSpPr/>
            <p:nvPr/>
          </p:nvSpPr>
          <p:spPr>
            <a:xfrm>
              <a:off x="2062093" y="5780984"/>
              <a:ext cx="794657" cy="72416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rgbClr val="42546C"/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4C5C6F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D867D71D-7BE8-5BBC-71DC-DD61D1A333E9}"/>
              </a:ext>
            </a:extLst>
          </p:cNvPr>
          <p:cNvGrpSpPr/>
          <p:nvPr/>
        </p:nvGrpSpPr>
        <p:grpSpPr>
          <a:xfrm>
            <a:off x="-14575" y="-39384"/>
            <a:ext cx="12221815" cy="6889745"/>
            <a:chOff x="-14575" y="-39384"/>
            <a:chExt cx="12221815" cy="6889745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13F1E59C-0C7A-BD89-7565-F9CFEAC20BC9}"/>
                </a:ext>
              </a:extLst>
            </p:cNvPr>
            <p:cNvGrpSpPr/>
            <p:nvPr/>
          </p:nvGrpSpPr>
          <p:grpSpPr>
            <a:xfrm>
              <a:off x="-14575" y="-39384"/>
              <a:ext cx="12221815" cy="1371600"/>
              <a:chOff x="-14575" y="-39384"/>
              <a:chExt cx="12221815" cy="1371600"/>
            </a:xfrm>
          </p:grpSpPr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2E8B3565-D085-A975-1C0E-5FD7B3E83381}"/>
                  </a:ext>
                </a:extLst>
              </p:cNvPr>
              <p:cNvGrpSpPr/>
              <p:nvPr/>
            </p:nvGrpSpPr>
            <p:grpSpPr>
              <a:xfrm>
                <a:off x="-14575" y="-39384"/>
                <a:ext cx="12221815" cy="1371600"/>
                <a:chOff x="-14575" y="-39384"/>
                <a:chExt cx="12221815" cy="1371600"/>
              </a:xfrm>
            </p:grpSpPr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20D99EF8-AE1D-1AE6-0E60-1C8AB52E4869}"/>
                    </a:ext>
                  </a:extLst>
                </p:cNvPr>
                <p:cNvSpPr/>
                <p:nvPr/>
              </p:nvSpPr>
              <p:spPr>
                <a:xfrm>
                  <a:off x="0" y="-39384"/>
                  <a:ext cx="12207240" cy="1371600"/>
                </a:xfrm>
                <a:prstGeom prst="rect">
                  <a:avLst/>
                </a:prstGeom>
                <a:solidFill>
                  <a:srgbClr val="617389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40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Verdana" panose="020B0604030504040204" pitchFamily="34" charset="0"/>
                      <a:cs typeface="Times New Roman" panose="02020603050405020304" pitchFamily="18" charset="0"/>
                    </a:rPr>
                    <a:t>Objectives</a:t>
                  </a:r>
                </a:p>
              </p:txBody>
            </p:sp>
            <p:pic>
              <p:nvPicPr>
                <p:cNvPr id="13" name="Picture 12">
                  <a:extLst>
                    <a:ext uri="{FF2B5EF4-FFF2-40B4-BE49-F238E27FC236}">
                      <a16:creationId xmlns:a16="http://schemas.microsoft.com/office/drawing/2014/main" id="{61B7F582-50C8-DA03-251A-32B4D3E1D95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6881" t="20933"/>
                <a:stretch/>
              </p:blipFill>
              <p:spPr>
                <a:xfrm>
                  <a:off x="-14575" y="-39384"/>
                  <a:ext cx="3093929" cy="1368972"/>
                </a:xfrm>
                <a:prstGeom prst="rect">
                  <a:avLst/>
                </a:prstGeom>
              </p:spPr>
            </p:pic>
          </p:grpSp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0018D236-609E-5A84-E66B-04E5C335C2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313905" y="143427"/>
                <a:ext cx="731520" cy="985244"/>
              </a:xfrm>
              <a:prstGeom prst="rect">
                <a:avLst/>
              </a:prstGeom>
            </p:spPr>
          </p:pic>
        </p:grp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99A10992-9FC4-C4B8-F959-0EF14447AA5F}"/>
                </a:ext>
              </a:extLst>
            </p:cNvPr>
            <p:cNvCxnSpPr>
              <a:cxnSpLocks/>
            </p:cNvCxnSpPr>
            <p:nvPr/>
          </p:nvCxnSpPr>
          <p:spPr>
            <a:xfrm>
              <a:off x="-14575" y="6850361"/>
              <a:ext cx="12206575" cy="0"/>
            </a:xfrm>
            <a:prstGeom prst="line">
              <a:avLst/>
            </a:prstGeom>
            <a:noFill/>
            <a:ln w="76200" cap="flat" cmpd="sng" algn="ctr">
              <a:solidFill>
                <a:srgbClr val="617389"/>
              </a:solidFill>
              <a:prstDash val="solid"/>
              <a:miter lim="800000"/>
            </a:ln>
            <a:effectLst/>
          </p:spPr>
        </p:cxnSp>
      </p:grpSp>
      <p:sp>
        <p:nvSpPr>
          <p:cNvPr id="21" name="Date Placeholder 20">
            <a:extLst>
              <a:ext uri="{FF2B5EF4-FFF2-40B4-BE49-F238E27FC236}">
                <a16:creationId xmlns:a16="http://schemas.microsoft.com/office/drawing/2014/main" id="{6F966C43-D560-89A1-C9EF-E0CEA5BA2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35933E-7310-427D-B50E-D58E500EF009}" type="datetime1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2/2/2023</a:t>
            </a:fld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E5005EB5-E6C3-A9E3-FB17-E590370DAE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6E69268-9C8B-4EBF-A9EE-DC5DC2D48DC3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9003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95BA21A9-DF96-65A2-5138-B608F995EDDF}"/>
              </a:ext>
            </a:extLst>
          </p:cNvPr>
          <p:cNvSpPr/>
          <p:nvPr/>
        </p:nvSpPr>
        <p:spPr>
          <a:xfrm>
            <a:off x="2791810" y="1732825"/>
            <a:ext cx="6915807" cy="2911723"/>
          </a:xfrm>
          <a:prstGeom prst="roundRect">
            <a:avLst>
              <a:gd name="adj" fmla="val 3431"/>
            </a:avLst>
          </a:prstGeom>
          <a:solidFill>
            <a:srgbClr val="617389"/>
          </a:solidFill>
          <a:ln w="2857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UY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DA0E992-768D-8FDF-7A32-BA6C9AD92BBF}"/>
              </a:ext>
            </a:extLst>
          </p:cNvPr>
          <p:cNvGrpSpPr/>
          <p:nvPr/>
        </p:nvGrpSpPr>
        <p:grpSpPr>
          <a:xfrm>
            <a:off x="-7620" y="140044"/>
            <a:ext cx="12206907" cy="6717956"/>
            <a:chOff x="-44313" y="143427"/>
            <a:chExt cx="12206907" cy="671795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584C5F2-39B0-0641-144A-4B77F61787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13905" y="143427"/>
              <a:ext cx="731520" cy="985244"/>
            </a:xfrm>
            <a:prstGeom prst="rect">
              <a:avLst/>
            </a:prstGeom>
          </p:spPr>
        </p:pic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C905817D-AF78-538D-E705-435CA9AE0B70}"/>
                </a:ext>
              </a:extLst>
            </p:cNvPr>
            <p:cNvCxnSpPr>
              <a:cxnSpLocks/>
            </p:cNvCxnSpPr>
            <p:nvPr/>
          </p:nvCxnSpPr>
          <p:spPr>
            <a:xfrm>
              <a:off x="-44313" y="6861383"/>
              <a:ext cx="12206575" cy="0"/>
            </a:xfrm>
            <a:prstGeom prst="line">
              <a:avLst/>
            </a:prstGeom>
            <a:noFill/>
            <a:ln w="76200" cap="flat" cmpd="sng" algn="ctr">
              <a:solidFill>
                <a:srgbClr val="617389"/>
              </a:solidFill>
              <a:prstDash val="solid"/>
              <a:miter lim="800000"/>
            </a:ln>
            <a:effectLst/>
          </p:spPr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DE0651E6-53F0-1AB9-AC16-4D6A35136541}"/>
                </a:ext>
              </a:extLst>
            </p:cNvPr>
            <p:cNvCxnSpPr>
              <a:cxnSpLocks/>
            </p:cNvCxnSpPr>
            <p:nvPr/>
          </p:nvCxnSpPr>
          <p:spPr>
            <a:xfrm>
              <a:off x="-43981" y="6861383"/>
              <a:ext cx="12206575" cy="0"/>
            </a:xfrm>
            <a:prstGeom prst="line">
              <a:avLst/>
            </a:prstGeom>
            <a:noFill/>
            <a:ln w="136525" cap="flat" cmpd="sng" algn="ctr">
              <a:solidFill>
                <a:srgbClr val="617389"/>
              </a:solidFill>
              <a:prstDash val="solid"/>
              <a:miter lim="800000"/>
            </a:ln>
            <a:effectLst/>
          </p:spPr>
        </p:cxnSp>
      </p:grp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D7574D74-3F6E-3EA6-6925-EE6B5452A3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0FB9EA-1716-4BF0-BC0B-9E122B17618F}" type="datetime1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2/2/2023</a:t>
            </a:fld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474852DA-25D3-8E9E-47D3-59EC10501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6E69268-9C8B-4EBF-A9EE-DC5DC2D48DC3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5D35A96-5B28-74AA-0402-AB41747467B8}"/>
              </a:ext>
            </a:extLst>
          </p:cNvPr>
          <p:cNvCxnSpPr>
            <a:cxnSpLocks/>
          </p:cNvCxnSpPr>
          <p:nvPr/>
        </p:nvCxnSpPr>
        <p:spPr>
          <a:xfrm>
            <a:off x="-14575" y="21021"/>
            <a:ext cx="12206575" cy="0"/>
          </a:xfrm>
          <a:prstGeom prst="line">
            <a:avLst/>
          </a:prstGeom>
          <a:noFill/>
          <a:ln w="136525" cap="flat" cmpd="sng" algn="ctr">
            <a:solidFill>
              <a:srgbClr val="617389"/>
            </a:solidFill>
            <a:prstDash val="solid"/>
            <a:miter lim="800000"/>
          </a:ln>
          <a:effectLst/>
        </p:spPr>
      </p:cxn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19EC59BF-0F90-3CAB-A682-F342A13FAB4A}"/>
              </a:ext>
            </a:extLst>
          </p:cNvPr>
          <p:cNvSpPr/>
          <p:nvPr/>
        </p:nvSpPr>
        <p:spPr>
          <a:xfrm>
            <a:off x="2313589" y="2576967"/>
            <a:ext cx="7872248" cy="1163853"/>
          </a:xfrm>
          <a:prstGeom prst="roundRect">
            <a:avLst/>
          </a:prstGeom>
          <a:solidFill>
            <a:srgbClr val="617389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Literature Review</a:t>
            </a:r>
          </a:p>
        </p:txBody>
      </p:sp>
    </p:spTree>
    <p:extLst>
      <p:ext uri="{BB962C8B-B14F-4D97-AF65-F5344CB8AC3E}">
        <p14:creationId xmlns:p14="http://schemas.microsoft.com/office/powerpoint/2010/main" val="16550886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70" name="Straight Arrow Connector 2069">
            <a:extLst>
              <a:ext uri="{FF2B5EF4-FFF2-40B4-BE49-F238E27FC236}">
                <a16:creationId xmlns:a16="http://schemas.microsoft.com/office/drawing/2014/main" id="{78C780B3-2FB0-D281-A135-9AF11212181C}"/>
              </a:ext>
            </a:extLst>
          </p:cNvPr>
          <p:cNvCxnSpPr>
            <a:cxnSpLocks/>
          </p:cNvCxnSpPr>
          <p:nvPr/>
        </p:nvCxnSpPr>
        <p:spPr>
          <a:xfrm>
            <a:off x="2681415" y="3625392"/>
            <a:ext cx="651663" cy="0"/>
          </a:xfrm>
          <a:prstGeom prst="straightConnector1">
            <a:avLst/>
          </a:prstGeom>
          <a:ln w="50800" cap="rnd">
            <a:solidFill>
              <a:srgbClr val="445A7F"/>
            </a:solidFill>
            <a:headEnd w="lg" len="sm"/>
            <a:tailEnd type="triangle" w="med" len="sm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3C3D84D-AF7E-04ED-9253-3FA9A9DCC1F3}"/>
              </a:ext>
            </a:extLst>
          </p:cNvPr>
          <p:cNvCxnSpPr>
            <a:cxnSpLocks/>
          </p:cNvCxnSpPr>
          <p:nvPr/>
        </p:nvCxnSpPr>
        <p:spPr>
          <a:xfrm flipV="1">
            <a:off x="5621225" y="3623320"/>
            <a:ext cx="581285" cy="2071"/>
          </a:xfrm>
          <a:prstGeom prst="straightConnector1">
            <a:avLst/>
          </a:prstGeom>
          <a:ln w="50800" cap="rnd">
            <a:solidFill>
              <a:srgbClr val="445A7F"/>
            </a:solidFill>
            <a:headEnd w="lg" len="sm"/>
            <a:tailEnd type="triangle" w="med" len="sm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A9921B70-6FC0-110E-DF4D-46FAF586FFB0}"/>
              </a:ext>
            </a:extLst>
          </p:cNvPr>
          <p:cNvCxnSpPr>
            <a:cxnSpLocks/>
          </p:cNvCxnSpPr>
          <p:nvPr/>
        </p:nvCxnSpPr>
        <p:spPr>
          <a:xfrm>
            <a:off x="8609170" y="3634782"/>
            <a:ext cx="584080" cy="0"/>
          </a:xfrm>
          <a:prstGeom prst="straightConnector1">
            <a:avLst/>
          </a:prstGeom>
          <a:ln w="50800" cap="rnd">
            <a:solidFill>
              <a:srgbClr val="445A7F"/>
            </a:solidFill>
            <a:headEnd w="lg" len="sm"/>
            <a:tailEnd type="triangle" w="med" len="sm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4E5EB2B1-EF30-0977-BF72-F72678B59E98}"/>
              </a:ext>
            </a:extLst>
          </p:cNvPr>
          <p:cNvGrpSpPr/>
          <p:nvPr/>
        </p:nvGrpSpPr>
        <p:grpSpPr>
          <a:xfrm>
            <a:off x="461693" y="1729669"/>
            <a:ext cx="2048884" cy="4205765"/>
            <a:chOff x="591522" y="1771477"/>
            <a:chExt cx="2018789" cy="4316706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4C58F0DA-26BF-9171-8793-151C9C987AAD}"/>
                </a:ext>
              </a:extLst>
            </p:cNvPr>
            <p:cNvSpPr txBox="1"/>
            <p:nvPr/>
          </p:nvSpPr>
          <p:spPr>
            <a:xfrm>
              <a:off x="645872" y="5688073"/>
              <a:ext cx="185677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445A7F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Methods</a:t>
              </a:r>
            </a:p>
          </p:txBody>
        </p: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53A00937-4F13-5C34-2F2F-1D650C01BD03}"/>
                </a:ext>
              </a:extLst>
            </p:cNvPr>
            <p:cNvGrpSpPr/>
            <p:nvPr/>
          </p:nvGrpSpPr>
          <p:grpSpPr>
            <a:xfrm>
              <a:off x="597992" y="1771477"/>
              <a:ext cx="2012319" cy="3895148"/>
              <a:chOff x="263224" y="1622046"/>
              <a:chExt cx="2334226" cy="4776438"/>
            </a:xfrm>
          </p:grpSpPr>
          <p:sp>
            <p:nvSpPr>
              <p:cNvPr id="2" name="Rectangle: Rounded Corners 1">
                <a:extLst>
                  <a:ext uri="{FF2B5EF4-FFF2-40B4-BE49-F238E27FC236}">
                    <a16:creationId xmlns:a16="http://schemas.microsoft.com/office/drawing/2014/main" id="{25CBD562-05B3-00B4-C8D1-4A3C87C3522B}"/>
                  </a:ext>
                </a:extLst>
              </p:cNvPr>
              <p:cNvSpPr/>
              <p:nvPr/>
            </p:nvSpPr>
            <p:spPr>
              <a:xfrm>
                <a:off x="263224" y="1622046"/>
                <a:ext cx="2334226" cy="4776438"/>
              </a:xfrm>
              <a:prstGeom prst="roundRect">
                <a:avLst/>
              </a:prstGeom>
              <a:solidFill>
                <a:srgbClr val="EDECF2"/>
              </a:solidFill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646B09BF-89DD-150B-B98B-F4ED2B8A4BC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1389" b="97500" l="16875" r="91250">
                            <a14:foregroundMark x1="27031" y1="15278" x2="27031" y2="15278"/>
                            <a14:foregroundMark x1="26328" y1="38056" x2="26328" y2="38056"/>
                            <a14:foregroundMark x1="27422" y1="66250" x2="27422" y2="66250"/>
                            <a14:foregroundMark x1="26719" y1="86111" x2="26719" y2="86111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281" r="17885"/>
              <a:stretch/>
            </p:blipFill>
            <p:spPr>
              <a:xfrm>
                <a:off x="939124" y="3365564"/>
                <a:ext cx="962953" cy="95530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2" name="Picture 41">
                <a:extLst>
                  <a:ext uri="{FF2B5EF4-FFF2-40B4-BE49-F238E27FC236}">
                    <a16:creationId xmlns:a16="http://schemas.microsoft.com/office/drawing/2014/main" id="{65C37C39-FD3D-E2BD-D017-5C1752674F0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2667" b="96889" l="6667" r="92000">
                            <a14:foregroundMark x1="19556" y1="39556" x2="19556" y2="39556"/>
                            <a14:foregroundMark x1="23556" y1="39556" x2="23556" y2="39556"/>
                            <a14:foregroundMark x1="27556" y1="39111" x2="27556" y2="39111"/>
                            <a14:foregroundMark x1="34222" y1="42222" x2="34222" y2="42222"/>
                            <a14:foregroundMark x1="39111" y1="40000" x2="39111" y2="40000"/>
                            <a14:foregroundMark x1="42667" y1="39111" x2="42667" y2="39111"/>
                            <a14:foregroundMark x1="53778" y1="42222" x2="53778" y2="42222"/>
                            <a14:foregroundMark x1="58667" y1="38667" x2="58667" y2="38667"/>
                            <a14:foregroundMark x1="64444" y1="40444" x2="64444" y2="40444"/>
                            <a14:foregroundMark x1="68889" y1="38667" x2="68889" y2="38667"/>
                            <a14:foregroundMark x1="75111" y1="39111" x2="75111" y2="39111"/>
                            <a14:foregroundMark x1="80444" y1="41333" x2="80444" y2="41333"/>
                            <a14:foregroundMark x1="46222" y1="22222" x2="47556" y2="22222"/>
                            <a14:foregroundMark x1="67111" y1="19111" x2="67111" y2="19111"/>
                            <a14:foregroundMark x1="49333" y1="90667" x2="49333" y2="90667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570" t="7668" r="11570" b="6107"/>
              <a:stretch/>
            </p:blipFill>
            <p:spPr>
              <a:xfrm>
                <a:off x="960357" y="5065319"/>
                <a:ext cx="989745" cy="92511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2060" name="Picture 12" descr="Web Of Science PNG and Web Of Science Transparent Clipart Free Download. -  CleanPNG / KissPNG">
              <a:extLst>
                <a:ext uri="{FF2B5EF4-FFF2-40B4-BE49-F238E27FC236}">
                  <a16:creationId xmlns:a16="http://schemas.microsoft.com/office/drawing/2014/main" id="{AFD5AF4F-0EF1-B459-B5E5-ABEDA7C997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0" b="97308" l="385" r="99231">
                          <a14:foregroundMark x1="8462" y1="48462" x2="8462" y2="48462"/>
                          <a14:foregroundMark x1="10769" y1="38077" x2="10769" y2="38077"/>
                          <a14:foregroundMark x1="13846" y1="26923" x2="13846" y2="26923"/>
                          <a14:foregroundMark x1="20385" y1="18846" x2="20385" y2="18846"/>
                          <a14:foregroundMark x1="29231" y1="11538" x2="29231" y2="11538"/>
                          <a14:foregroundMark x1="39231" y1="6154" x2="39231" y2="6154"/>
                          <a14:foregroundMark x1="49615" y1="5000" x2="49615" y2="5000"/>
                          <a14:foregroundMark x1="60769" y1="7692" x2="60769" y2="7692"/>
                          <a14:foregroundMark x1="70769" y1="11538" x2="70769" y2="11538"/>
                          <a14:foregroundMark x1="79231" y1="16923" x2="79231" y2="16923"/>
                          <a14:foregroundMark x1="86538" y1="27308" x2="86538" y2="27308"/>
                          <a14:foregroundMark x1="93462" y1="38462" x2="93462" y2="38462"/>
                          <a14:foregroundMark x1="92308" y1="60385" x2="92308" y2="60385"/>
                          <a14:foregroundMark x1="86923" y1="69231" x2="86923" y2="69231"/>
                          <a14:foregroundMark x1="81538" y1="78462" x2="81538" y2="78462"/>
                          <a14:foregroundMark x1="71154" y1="85385" x2="71154" y2="85385"/>
                          <a14:foregroundMark x1="62308" y1="89231" x2="62308" y2="89231"/>
                          <a14:foregroundMark x1="49615" y1="90769" x2="49615" y2="90769"/>
                          <a14:foregroundMark x1="39231" y1="89231" x2="39231" y2="89231"/>
                          <a14:foregroundMark x1="29615" y1="85769" x2="29615" y2="85769"/>
                          <a14:foregroundMark x1="21154" y1="78846" x2="21154" y2="78846"/>
                          <a14:foregroundMark x1="12692" y1="69231" x2="12692" y2="69231"/>
                          <a14:foregroundMark x1="7692" y1="58462" x2="7692" y2="58462"/>
                          <a14:foregroundMark x1="81154" y1="35769" x2="81154" y2="35769"/>
                          <a14:foregroundMark x1="76923" y1="25000" x2="76923" y2="25000"/>
                          <a14:foregroundMark x1="69231" y1="21923" x2="69231" y2="21923"/>
                          <a14:foregroundMark x1="81923" y1="44231" x2="81923" y2="44231"/>
                          <a14:foregroundMark x1="83462" y1="53077" x2="83462" y2="53077"/>
                          <a14:foregroundMark x1="80385" y1="62308" x2="80385" y2="62308"/>
                          <a14:foregroundMark x1="76923" y1="69231" x2="76923" y2="69231"/>
                          <a14:foregroundMark x1="70385" y1="74615" x2="70385" y2="74615"/>
                          <a14:foregroundMark x1="63077" y1="78846" x2="63077" y2="78846"/>
                          <a14:foregroundMark x1="17692" y1="61538" x2="17692" y2="61538"/>
                          <a14:foregroundMark x1="16923" y1="51923" x2="16923" y2="51923"/>
                          <a14:foregroundMark x1="16923" y1="44615" x2="16923" y2="44615"/>
                          <a14:foregroundMark x1="20000" y1="36154" x2="20000" y2="36154"/>
                          <a14:foregroundMark x1="22692" y1="28077" x2="22692" y2="28077"/>
                          <a14:foregroundMark x1="28846" y1="21923" x2="28846" y2="21923"/>
                          <a14:foregroundMark x1="36923" y1="16923" x2="36923" y2="16923"/>
                          <a14:foregroundMark x1="45000" y1="14615" x2="45000" y2="14615"/>
                          <a14:foregroundMark x1="54615" y1="13846" x2="54615" y2="13846"/>
                          <a14:foregroundMark x1="61923" y1="18077" x2="61923" y2="18077"/>
                          <a14:foregroundMark x1="61154" y1="25385" x2="61154" y2="25385"/>
                          <a14:foregroundMark x1="68846" y1="31154" x2="68846" y2="31154"/>
                          <a14:foregroundMark x1="71154" y1="36154" x2="71154" y2="36154"/>
                          <a14:foregroundMark x1="75385" y1="42692" x2="75385" y2="42692"/>
                          <a14:foregroundMark x1="25385" y1="69615" x2="25385" y2="69615"/>
                          <a14:foregroundMark x1="31154" y1="75000" x2="31154" y2="75000"/>
                          <a14:foregroundMark x1="38846" y1="80385" x2="38846" y2="80385"/>
                          <a14:foregroundMark x1="46923" y1="81538" x2="46923" y2="81538"/>
                          <a14:foregroundMark x1="55000" y1="80000" x2="55385" y2="80000"/>
                          <a14:foregroundMark x1="55000" y1="73077" x2="55000" y2="73077"/>
                          <a14:foregroundMark x1="68462" y1="65385" x2="68462" y2="65385"/>
                          <a14:foregroundMark x1="61923" y1="70385" x2="61923" y2="70385"/>
                          <a14:foregroundMark x1="46538" y1="72692" x2="46538" y2="72692"/>
                          <a14:foregroundMark x1="38846" y1="71538" x2="38846" y2="71538"/>
                          <a14:foregroundMark x1="31923" y1="65000" x2="31923" y2="65000"/>
                          <a14:foregroundMark x1="28846" y1="58462" x2="28846" y2="58462"/>
                          <a14:foregroundMark x1="23846" y1="51923" x2="23846" y2="51923"/>
                          <a14:foregroundMark x1="25385" y1="44231" x2="25385" y2="44231"/>
                          <a14:foregroundMark x1="27692" y1="37308" x2="27692" y2="37308"/>
                          <a14:foregroundMark x1="31923" y1="30385" x2="31923" y2="30385"/>
                          <a14:foregroundMark x1="38462" y1="25000" x2="38462" y2="25000"/>
                          <a14:foregroundMark x1="46538" y1="22308" x2="46538" y2="22308"/>
                          <a14:foregroundMark x1="53846" y1="22308" x2="53846" y2="22308"/>
                          <a14:foregroundMark x1="75769" y1="49615" x2="75769" y2="49615"/>
                          <a14:foregroundMark x1="73077" y1="58846" x2="73077" y2="58846"/>
                          <a14:foregroundMark x1="50385" y1="28077" x2="50385" y2="28077"/>
                          <a14:foregroundMark x1="55000" y1="29615" x2="55000" y2="29615"/>
                          <a14:foregroundMark x1="61923" y1="32308" x2="61923" y2="32308"/>
                          <a14:foregroundMark x1="64615" y1="35769" x2="64615" y2="35769"/>
                          <a14:foregroundMark x1="68077" y1="41538" x2="68077" y2="41538"/>
                          <a14:foregroundMark x1="44615" y1="29615" x2="44615" y2="29615"/>
                          <a14:foregroundMark x1="38462" y1="33077" x2="38462" y2="33077"/>
                          <a14:foregroundMark x1="34231" y1="36538" x2="34231" y2="36538"/>
                          <a14:foregroundMark x1="31538" y1="42692" x2="31538" y2="42692"/>
                          <a14:foregroundMark x1="31154" y1="48462" x2="31154" y2="48462"/>
                          <a14:foregroundMark x1="32308" y1="53846" x2="33077" y2="53846"/>
                          <a14:foregroundMark x1="36154" y1="58462" x2="36154" y2="58462"/>
                          <a14:foregroundMark x1="40000" y1="64231" x2="40000" y2="64231"/>
                          <a14:foregroundMark x1="44615" y1="66538" x2="44615" y2="66538"/>
                          <a14:foregroundMark x1="50769" y1="67308" x2="50769" y2="67308"/>
                          <a14:foregroundMark x1="56923" y1="65000" x2="56923" y2="65000"/>
                          <a14:foregroundMark x1="61923" y1="63077" x2="61923" y2="63077"/>
                          <a14:foregroundMark x1="65769" y1="58846" x2="65769" y2="58846"/>
                          <a14:foregroundMark x1="68846" y1="46538" x2="68846" y2="46538"/>
                          <a14:foregroundMark x1="68462" y1="53462" x2="68462" y2="53462"/>
                          <a14:foregroundMark x1="55769" y1="60000" x2="55769" y2="60000"/>
                          <a14:foregroundMark x1="60000" y1="57692" x2="60000" y2="57692"/>
                          <a14:foregroundMark x1="62692" y1="54231" x2="62692" y2="54231"/>
                          <a14:foregroundMark x1="63846" y1="49231" x2="63846" y2="49231"/>
                          <a14:foregroundMark x1="63846" y1="45385" x2="63846" y2="45385"/>
                          <a14:foregroundMark x1="62692" y1="41154" x2="62692" y2="41154"/>
                          <a14:foregroundMark x1="59615" y1="38077" x2="59615" y2="38077"/>
                          <a14:foregroundMark x1="55769" y1="35000" x2="55769" y2="35000"/>
                          <a14:foregroundMark x1="53077" y1="33462" x2="53077" y2="33462"/>
                          <a14:foregroundMark x1="47692" y1="33462" x2="47692" y2="33462"/>
                          <a14:foregroundMark x1="44231" y1="35769" x2="44231" y2="35769"/>
                          <a14:foregroundMark x1="40000" y1="38462" x2="40000" y2="38462"/>
                          <a14:foregroundMark x1="38077" y1="41923" x2="38077" y2="41923"/>
                          <a14:foregroundMark x1="36154" y1="45769" x2="36154" y2="45769"/>
                          <a14:foregroundMark x1="37308" y1="49231" x2="37308" y2="49231"/>
                          <a14:foregroundMark x1="38462" y1="53462" x2="38462" y2="53462"/>
                          <a14:foregroundMark x1="40769" y1="56923" x2="40769" y2="56923"/>
                          <a14:foregroundMark x1="44615" y1="59615" x2="44615" y2="59615"/>
                          <a14:foregroundMark x1="48077" y1="61923" x2="48077" y2="61923"/>
                          <a14:foregroundMark x1="51923" y1="61538" x2="51923" y2="61538"/>
                        </a14:backgroundRemoval>
                      </a14:imgEffect>
                      <a14:imgEffect>
                        <a14:colorTemperature colorTemp="8800"/>
                      </a14:imgEffect>
                      <a14:imgEffect>
                        <a14:saturation sat="56000"/>
                      </a14:imgEffect>
                      <a14:imgEffect>
                        <a14:brightnessContrast bright="18000" contrast="2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15271" y="1864329"/>
              <a:ext cx="795563" cy="745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426F7065-F2CC-12A7-B6F5-5BF4D88A793C}"/>
                </a:ext>
              </a:extLst>
            </p:cNvPr>
            <p:cNvSpPr txBox="1"/>
            <p:nvPr/>
          </p:nvSpPr>
          <p:spPr>
            <a:xfrm>
              <a:off x="591522" y="2563942"/>
              <a:ext cx="2012319" cy="3230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445A7F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Web of Science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624E68F-3284-86D4-122B-45579DF009FE}"/>
                </a:ext>
              </a:extLst>
            </p:cNvPr>
            <p:cNvSpPr txBox="1"/>
            <p:nvPr/>
          </p:nvSpPr>
          <p:spPr>
            <a:xfrm>
              <a:off x="698784" y="3934276"/>
              <a:ext cx="1828538" cy="3685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445A7F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PRISMA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B7F483B1-4654-4E69-A105-A1CA7CEC1FD5}"/>
                </a:ext>
              </a:extLst>
            </p:cNvPr>
            <p:cNvSpPr txBox="1"/>
            <p:nvPr/>
          </p:nvSpPr>
          <p:spPr>
            <a:xfrm>
              <a:off x="674105" y="5296132"/>
              <a:ext cx="1828538" cy="3685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445A7F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Biblioshiny</a:t>
              </a:r>
            </a:p>
          </p:txBody>
        </p: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B1643D20-A3F3-CAD5-3692-65F4E1574541}"/>
                </a:ext>
              </a:extLst>
            </p:cNvPr>
            <p:cNvCxnSpPr>
              <a:cxnSpLocks/>
            </p:cNvCxnSpPr>
            <p:nvPr/>
          </p:nvCxnSpPr>
          <p:spPr>
            <a:xfrm>
              <a:off x="1588374" y="2886541"/>
              <a:ext cx="0" cy="284673"/>
            </a:xfrm>
            <a:prstGeom prst="straightConnector1">
              <a:avLst/>
            </a:prstGeom>
            <a:ln w="50800" cap="rnd">
              <a:solidFill>
                <a:srgbClr val="445A7F"/>
              </a:solidFill>
              <a:headEnd w="lg" len="sm"/>
              <a:tailEnd type="triangle" w="med" len="sm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ABA7110E-8054-2DA6-2F76-754C1AA0D74F}"/>
                </a:ext>
              </a:extLst>
            </p:cNvPr>
            <p:cNvCxnSpPr>
              <a:cxnSpLocks/>
            </p:cNvCxnSpPr>
            <p:nvPr/>
          </p:nvCxnSpPr>
          <p:spPr>
            <a:xfrm>
              <a:off x="1613053" y="4245054"/>
              <a:ext cx="0" cy="284673"/>
            </a:xfrm>
            <a:prstGeom prst="straightConnector1">
              <a:avLst/>
            </a:prstGeom>
            <a:ln w="50800" cap="rnd">
              <a:solidFill>
                <a:srgbClr val="445A7F"/>
              </a:solidFill>
              <a:headEnd w="lg" len="sm"/>
              <a:tailEnd type="triangle" w="med" len="sm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11EB88AF-2AEE-4A58-2DC5-5D6E4CBA2113}"/>
              </a:ext>
            </a:extLst>
          </p:cNvPr>
          <p:cNvGrpSpPr/>
          <p:nvPr/>
        </p:nvGrpSpPr>
        <p:grpSpPr>
          <a:xfrm>
            <a:off x="3017690" y="1740368"/>
            <a:ext cx="3140386" cy="4561301"/>
            <a:chOff x="3431164" y="2165459"/>
            <a:chExt cx="3019694" cy="4301101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C0A4E9B0-E00B-AAAB-B7C6-2A3BEE67FD43}"/>
                </a:ext>
              </a:extLst>
            </p:cNvPr>
            <p:cNvGrpSpPr/>
            <p:nvPr/>
          </p:nvGrpSpPr>
          <p:grpSpPr>
            <a:xfrm>
              <a:off x="3829109" y="2165459"/>
              <a:ext cx="1981646" cy="3569432"/>
              <a:chOff x="3471133" y="1635513"/>
              <a:chExt cx="2286609" cy="4776438"/>
            </a:xfrm>
            <a:solidFill>
              <a:srgbClr val="EDECF2"/>
            </a:solidFill>
          </p:grpSpPr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FF6C7662-3A14-FB54-52C1-3581F8733897}"/>
                  </a:ext>
                </a:extLst>
              </p:cNvPr>
              <p:cNvSpPr/>
              <p:nvPr/>
            </p:nvSpPr>
            <p:spPr>
              <a:xfrm>
                <a:off x="3471133" y="1635513"/>
                <a:ext cx="2286609" cy="4776438"/>
              </a:xfrm>
              <a:prstGeom prst="roundRect">
                <a:avLst/>
              </a:prstGeom>
              <a:grpFill/>
              <a:ln>
                <a:solidFill>
                  <a:srgbClr val="ADBBD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567AE138-2F76-0C7B-99DF-348EA04404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235031" y="3431136"/>
                <a:ext cx="786920" cy="786918"/>
              </a:xfrm>
              <a:prstGeom prst="rect">
                <a:avLst/>
              </a:prstGeom>
              <a:grpFill/>
              <a:ln>
                <a:noFill/>
              </a:ln>
            </p:spPr>
          </p:pic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479D532F-7005-1410-8E0F-C4FEC0EFA1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30869" y="5002691"/>
                <a:ext cx="947946" cy="947947"/>
              </a:xfrm>
              <a:prstGeom prst="rect">
                <a:avLst/>
              </a:prstGeom>
              <a:grpFill/>
              <a:ln>
                <a:noFill/>
              </a:ln>
            </p:spPr>
          </p:pic>
          <p:pic>
            <p:nvPicPr>
              <p:cNvPr id="2052" name="Picture 4" descr="Relevant Icon - Download in Colored Outline Style">
                <a:extLst>
                  <a:ext uri="{FF2B5EF4-FFF2-40B4-BE49-F238E27FC236}">
                    <a16:creationId xmlns:a16="http://schemas.microsoft.com/office/drawing/2014/main" id="{6278C1A7-A9C7-F453-CCD1-A7719481744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30869" y="1802218"/>
                <a:ext cx="964369" cy="846430"/>
              </a:xfrm>
              <a:prstGeom prst="rect">
                <a:avLst/>
              </a:prstGeom>
              <a:grpFill/>
              <a:ln>
                <a:noFill/>
              </a:ln>
            </p:spPr>
          </p:pic>
        </p:grpSp>
        <p:sp>
          <p:nvSpPr>
            <p:cNvPr id="2055" name="TextBox 2054">
              <a:extLst>
                <a:ext uri="{FF2B5EF4-FFF2-40B4-BE49-F238E27FC236}">
                  <a16:creationId xmlns:a16="http://schemas.microsoft.com/office/drawing/2014/main" id="{DD064C6F-8AA1-E544-6A14-1EA9DEA6E6DF}"/>
                </a:ext>
              </a:extLst>
            </p:cNvPr>
            <p:cNvSpPr txBox="1"/>
            <p:nvPr/>
          </p:nvSpPr>
          <p:spPr>
            <a:xfrm>
              <a:off x="3914389" y="2861724"/>
              <a:ext cx="1784475" cy="338554"/>
            </a:xfrm>
            <a:prstGeom prst="rect">
              <a:avLst/>
            </a:prstGeom>
            <a:solidFill>
              <a:srgbClr val="EDECF2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445A7F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Relevancy</a:t>
              </a:r>
            </a:p>
          </p:txBody>
        </p:sp>
        <p:sp>
          <p:nvSpPr>
            <p:cNvPr id="2057" name="TextBox 2056">
              <a:extLst>
                <a:ext uri="{FF2B5EF4-FFF2-40B4-BE49-F238E27FC236}">
                  <a16:creationId xmlns:a16="http://schemas.microsoft.com/office/drawing/2014/main" id="{7C1B4B78-3205-3CFF-7E87-2C320D9164AB}"/>
                </a:ext>
              </a:extLst>
            </p:cNvPr>
            <p:cNvSpPr txBox="1"/>
            <p:nvPr/>
          </p:nvSpPr>
          <p:spPr>
            <a:xfrm>
              <a:off x="3912260" y="4110188"/>
              <a:ext cx="1784475" cy="338554"/>
            </a:xfrm>
            <a:prstGeom prst="rect">
              <a:avLst/>
            </a:prstGeom>
            <a:solidFill>
              <a:srgbClr val="EDECF2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445A7F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Trend</a:t>
              </a:r>
            </a:p>
          </p:txBody>
        </p:sp>
        <p:sp>
          <p:nvSpPr>
            <p:cNvPr id="2059" name="TextBox 2058">
              <a:extLst>
                <a:ext uri="{FF2B5EF4-FFF2-40B4-BE49-F238E27FC236}">
                  <a16:creationId xmlns:a16="http://schemas.microsoft.com/office/drawing/2014/main" id="{6A3D3322-6B47-9EF5-BA9B-9F6B5AEB6B07}"/>
                </a:ext>
              </a:extLst>
            </p:cNvPr>
            <p:cNvSpPr txBox="1"/>
            <p:nvPr/>
          </p:nvSpPr>
          <p:spPr>
            <a:xfrm>
              <a:off x="4181264" y="5370834"/>
              <a:ext cx="1266769" cy="338554"/>
            </a:xfrm>
            <a:prstGeom prst="rect">
              <a:avLst/>
            </a:prstGeom>
            <a:solidFill>
              <a:srgbClr val="EDECF2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445A7F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Citation</a:t>
              </a:r>
            </a:p>
          </p:txBody>
        </p:sp>
        <p:cxnSp>
          <p:nvCxnSpPr>
            <p:cNvPr id="2061" name="Straight Arrow Connector 2060">
              <a:extLst>
                <a:ext uri="{FF2B5EF4-FFF2-40B4-BE49-F238E27FC236}">
                  <a16:creationId xmlns:a16="http://schemas.microsoft.com/office/drawing/2014/main" id="{81E1E4D3-E35D-1383-F362-F634266B9E0C}"/>
                </a:ext>
              </a:extLst>
            </p:cNvPr>
            <p:cNvCxnSpPr>
              <a:cxnSpLocks/>
            </p:cNvCxnSpPr>
            <p:nvPr/>
          </p:nvCxnSpPr>
          <p:spPr>
            <a:xfrm>
              <a:off x="4842022" y="4387111"/>
              <a:ext cx="0" cy="261535"/>
            </a:xfrm>
            <a:prstGeom prst="straightConnector1">
              <a:avLst/>
            </a:prstGeom>
            <a:solidFill>
              <a:srgbClr val="EDECF2"/>
            </a:solidFill>
            <a:ln w="50800" cap="rnd">
              <a:solidFill>
                <a:srgbClr val="445A7F"/>
              </a:solidFill>
              <a:headEnd w="lg" len="sm"/>
              <a:tailEnd type="triangle" w="med" len="sm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62" name="Straight Arrow Connector 2061">
              <a:extLst>
                <a:ext uri="{FF2B5EF4-FFF2-40B4-BE49-F238E27FC236}">
                  <a16:creationId xmlns:a16="http://schemas.microsoft.com/office/drawing/2014/main" id="{4A28CBFC-FAD2-61F2-26B6-66C5E60312CE}"/>
                </a:ext>
              </a:extLst>
            </p:cNvPr>
            <p:cNvCxnSpPr>
              <a:cxnSpLocks/>
            </p:cNvCxnSpPr>
            <p:nvPr/>
          </p:nvCxnSpPr>
          <p:spPr>
            <a:xfrm>
              <a:off x="4842022" y="3164570"/>
              <a:ext cx="0" cy="261535"/>
            </a:xfrm>
            <a:prstGeom prst="straightConnector1">
              <a:avLst/>
            </a:prstGeom>
            <a:solidFill>
              <a:srgbClr val="EDECF2"/>
            </a:solidFill>
            <a:ln w="50800" cap="rnd">
              <a:solidFill>
                <a:srgbClr val="445A7F"/>
              </a:solidFill>
              <a:headEnd w="lg" len="sm"/>
              <a:tailEnd type="triangle" w="med" len="sm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064" name="TextBox 2063">
              <a:extLst>
                <a:ext uri="{FF2B5EF4-FFF2-40B4-BE49-F238E27FC236}">
                  <a16:creationId xmlns:a16="http://schemas.microsoft.com/office/drawing/2014/main" id="{72E71D81-6905-889B-B3C2-88BA5E6E736D}"/>
                </a:ext>
              </a:extLst>
            </p:cNvPr>
            <p:cNvSpPr txBox="1"/>
            <p:nvPr/>
          </p:nvSpPr>
          <p:spPr>
            <a:xfrm>
              <a:off x="3431164" y="5820229"/>
              <a:ext cx="30196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445A7F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Performance 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445A7F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Analysis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94C85880-7C33-5AA2-85EF-E549AB66A352}"/>
              </a:ext>
            </a:extLst>
          </p:cNvPr>
          <p:cNvGrpSpPr/>
          <p:nvPr/>
        </p:nvGrpSpPr>
        <p:grpSpPr>
          <a:xfrm>
            <a:off x="8637128" y="1740368"/>
            <a:ext cx="3620325" cy="4384922"/>
            <a:chOff x="8993840" y="2156338"/>
            <a:chExt cx="3481188" cy="4134784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D7E98092-AD1C-A50C-2DDA-9C19C7482464}"/>
                </a:ext>
              </a:extLst>
            </p:cNvPr>
            <p:cNvGrpSpPr/>
            <p:nvPr/>
          </p:nvGrpSpPr>
          <p:grpSpPr>
            <a:xfrm>
              <a:off x="9638328" y="2156338"/>
              <a:ext cx="1944817" cy="3578553"/>
              <a:chOff x="9731303" y="1624362"/>
              <a:chExt cx="2315735" cy="4776438"/>
            </a:xfrm>
          </p:grpSpPr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1023B95B-59C4-48C0-ACD2-D7AE00D954C1}"/>
                  </a:ext>
                </a:extLst>
              </p:cNvPr>
              <p:cNvSpPr/>
              <p:nvPr/>
            </p:nvSpPr>
            <p:spPr>
              <a:xfrm>
                <a:off x="9731303" y="1624362"/>
                <a:ext cx="2315735" cy="4776438"/>
              </a:xfrm>
              <a:prstGeom prst="roundRect">
                <a:avLst/>
              </a:prstGeom>
              <a:solidFill>
                <a:srgbClr val="EDECF2"/>
              </a:solidFill>
              <a:ln>
                <a:solidFill>
                  <a:srgbClr val="ADBBD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36" name="Picture 35">
                <a:extLst>
                  <a:ext uri="{FF2B5EF4-FFF2-40B4-BE49-F238E27FC236}">
                    <a16:creationId xmlns:a16="http://schemas.microsoft.com/office/drawing/2014/main" id="{E338A216-732B-A317-0A4D-879EAF0E52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234926" y="4122010"/>
                <a:ext cx="1389491" cy="1559675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id="{64AC903F-5673-B201-F032-FC2E4242DE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267297" y="1718603"/>
                <a:ext cx="1324748" cy="1605190"/>
              </a:xfrm>
              <a:prstGeom prst="rect">
                <a:avLst/>
              </a:prstGeom>
              <a:ln>
                <a:noFill/>
              </a:ln>
            </p:spPr>
          </p:pic>
        </p:grpSp>
        <p:sp>
          <p:nvSpPr>
            <p:cNvPr id="2068" name="TextBox 2067">
              <a:extLst>
                <a:ext uri="{FF2B5EF4-FFF2-40B4-BE49-F238E27FC236}">
                  <a16:creationId xmlns:a16="http://schemas.microsoft.com/office/drawing/2014/main" id="{DC7D9867-9842-79BB-1E3B-5DD7B329F999}"/>
                </a:ext>
              </a:extLst>
            </p:cNvPr>
            <p:cNvSpPr txBox="1"/>
            <p:nvPr/>
          </p:nvSpPr>
          <p:spPr>
            <a:xfrm>
              <a:off x="8993840" y="5724441"/>
              <a:ext cx="3481188" cy="5666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445A7F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Discussion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445A7F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and Conclusion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88C3C37-4495-B51A-E374-64BEB04750DF}"/>
                </a:ext>
              </a:extLst>
            </p:cNvPr>
            <p:cNvSpPr txBox="1"/>
            <p:nvPr/>
          </p:nvSpPr>
          <p:spPr>
            <a:xfrm>
              <a:off x="9783893" y="3400476"/>
              <a:ext cx="178447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445A7F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Discussion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6F5E94A-7725-4F8D-3FE9-448C07B9F2F6}"/>
                </a:ext>
              </a:extLst>
            </p:cNvPr>
            <p:cNvSpPr txBox="1"/>
            <p:nvPr/>
          </p:nvSpPr>
          <p:spPr>
            <a:xfrm>
              <a:off x="9703721" y="5248518"/>
              <a:ext cx="178447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445A7F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Conclusion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32F65292-4E17-8E53-9E64-98DFB50F6A9E}"/>
                </a:ext>
              </a:extLst>
            </p:cNvPr>
            <p:cNvCxnSpPr>
              <a:cxnSpLocks/>
            </p:cNvCxnSpPr>
            <p:nvPr/>
          </p:nvCxnSpPr>
          <p:spPr>
            <a:xfrm>
              <a:off x="10595959" y="3690271"/>
              <a:ext cx="0" cy="261535"/>
            </a:xfrm>
            <a:prstGeom prst="straightConnector1">
              <a:avLst/>
            </a:prstGeom>
            <a:ln w="50800" cap="rnd">
              <a:solidFill>
                <a:srgbClr val="445A7F"/>
              </a:solidFill>
              <a:headEnd w="lg" len="sm"/>
              <a:tailEnd type="triangle" w="med" len="sm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C23C2D7-D4B9-7FC9-99A0-536800F24204}"/>
              </a:ext>
            </a:extLst>
          </p:cNvPr>
          <p:cNvGrpSpPr/>
          <p:nvPr/>
        </p:nvGrpSpPr>
        <p:grpSpPr>
          <a:xfrm>
            <a:off x="5968412" y="1740368"/>
            <a:ext cx="3140386" cy="4472052"/>
            <a:chOff x="6046435" y="1792387"/>
            <a:chExt cx="3094258" cy="4590017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78F97C4E-5816-2419-653B-5CC3958AC91C}"/>
                </a:ext>
              </a:extLst>
            </p:cNvPr>
            <p:cNvSpPr/>
            <p:nvPr/>
          </p:nvSpPr>
          <p:spPr>
            <a:xfrm>
              <a:off x="6450525" y="1792387"/>
              <a:ext cx="2056442" cy="3885220"/>
            </a:xfrm>
            <a:prstGeom prst="roundRect">
              <a:avLst/>
            </a:prstGeom>
            <a:solidFill>
              <a:srgbClr val="EDECF2"/>
            </a:solidFill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63689E25-9881-C051-5B66-60312B602B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64198" y="1889788"/>
              <a:ext cx="755306" cy="633891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CE625CA1-A98C-7CA5-9066-F3F8C5DF666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11646" y="2695855"/>
              <a:ext cx="890188" cy="886968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F780D684-97B2-5203-E7A4-6554CBF4F60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0446" y="3736772"/>
              <a:ext cx="704583" cy="659912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79AFD19B-2B42-BCD5-8CC0-846A363F14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254350" y="5001105"/>
              <a:ext cx="456150" cy="427230"/>
            </a:xfrm>
            <a:prstGeom prst="rect">
              <a:avLst/>
            </a:prstGeom>
          </p:spPr>
        </p:pic>
        <p:sp>
          <p:nvSpPr>
            <p:cNvPr id="2067" name="TextBox 2066">
              <a:extLst>
                <a:ext uri="{FF2B5EF4-FFF2-40B4-BE49-F238E27FC236}">
                  <a16:creationId xmlns:a16="http://schemas.microsoft.com/office/drawing/2014/main" id="{944A6676-23A4-0DC1-867D-954A8CB95AEA}"/>
                </a:ext>
              </a:extLst>
            </p:cNvPr>
            <p:cNvSpPr txBox="1"/>
            <p:nvPr/>
          </p:nvSpPr>
          <p:spPr>
            <a:xfrm>
              <a:off x="6046435" y="5674518"/>
              <a:ext cx="309425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445A7F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Science 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445A7F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Mapping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2483F1B-B954-1C8B-914B-A9E92731AC67}"/>
                </a:ext>
              </a:extLst>
            </p:cNvPr>
            <p:cNvSpPr txBox="1"/>
            <p:nvPr/>
          </p:nvSpPr>
          <p:spPr>
            <a:xfrm>
              <a:off x="6580090" y="2451803"/>
              <a:ext cx="1828538" cy="3685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445A7F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Networking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87E2130-DD4B-5DE3-4AC6-ED828D269361}"/>
                </a:ext>
              </a:extLst>
            </p:cNvPr>
            <p:cNvSpPr txBox="1"/>
            <p:nvPr/>
          </p:nvSpPr>
          <p:spPr>
            <a:xfrm>
              <a:off x="6498076" y="3358628"/>
              <a:ext cx="2105908" cy="3685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445A7F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Three Field plot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7021447-60FF-3E90-A322-447C68CD1093}"/>
                </a:ext>
              </a:extLst>
            </p:cNvPr>
            <p:cNvSpPr txBox="1"/>
            <p:nvPr/>
          </p:nvSpPr>
          <p:spPr>
            <a:xfrm>
              <a:off x="6345210" y="4255551"/>
              <a:ext cx="2431900" cy="6365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445A7F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Thematic 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445A7F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Evaluation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8063353-0ED9-F4F8-4BCF-1BE0F6D2BE04}"/>
                </a:ext>
              </a:extLst>
            </p:cNvPr>
            <p:cNvSpPr txBox="1"/>
            <p:nvPr/>
          </p:nvSpPr>
          <p:spPr>
            <a:xfrm>
              <a:off x="6619510" y="5352059"/>
              <a:ext cx="1828538" cy="3685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445A7F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Historiograph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88FB0E2-2179-D6A2-FE6A-ED47F0AA5977}"/>
              </a:ext>
            </a:extLst>
          </p:cNvPr>
          <p:cNvGrpSpPr/>
          <p:nvPr/>
        </p:nvGrpSpPr>
        <p:grpSpPr>
          <a:xfrm>
            <a:off x="-14575" y="-39384"/>
            <a:ext cx="12221815" cy="6889745"/>
            <a:chOff x="-14575" y="-39384"/>
            <a:chExt cx="12221815" cy="6889745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3CF7788D-AE67-DD8D-7C42-C8F494AFFA39}"/>
                </a:ext>
              </a:extLst>
            </p:cNvPr>
            <p:cNvGrpSpPr/>
            <p:nvPr/>
          </p:nvGrpSpPr>
          <p:grpSpPr>
            <a:xfrm>
              <a:off x="-14575" y="-39384"/>
              <a:ext cx="12221815" cy="1371600"/>
              <a:chOff x="-14575" y="-39384"/>
              <a:chExt cx="12221815" cy="1371600"/>
            </a:xfrm>
          </p:grpSpPr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FAF024DF-9562-B1B4-02C9-B8CD30F8E417}"/>
                  </a:ext>
                </a:extLst>
              </p:cNvPr>
              <p:cNvGrpSpPr/>
              <p:nvPr/>
            </p:nvGrpSpPr>
            <p:grpSpPr>
              <a:xfrm>
                <a:off x="-14575" y="-39384"/>
                <a:ext cx="12221815" cy="1371600"/>
                <a:chOff x="-14575" y="-39384"/>
                <a:chExt cx="12221815" cy="1371600"/>
              </a:xfrm>
            </p:grpSpPr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FBD44E77-9F1A-09F8-6666-5A12BA9319E2}"/>
                    </a:ext>
                  </a:extLst>
                </p:cNvPr>
                <p:cNvSpPr/>
                <p:nvPr/>
              </p:nvSpPr>
              <p:spPr>
                <a:xfrm>
                  <a:off x="0" y="-39384"/>
                  <a:ext cx="12207240" cy="1371600"/>
                </a:xfrm>
                <a:prstGeom prst="rect">
                  <a:avLst/>
                </a:prstGeom>
                <a:solidFill>
                  <a:srgbClr val="617389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sz="4000" b="1" kern="0" dirty="0">
                      <a:solidFill>
                        <a:prstClr val="white"/>
                      </a:solidFill>
                      <a:latin typeface="Times New Roman" panose="02020603050405020304" pitchFamily="18" charset="0"/>
                      <a:ea typeface="Verdana" panose="020B0604030504040204" pitchFamily="34" charset="0"/>
                      <a:cs typeface="Times New Roman" panose="02020603050405020304" pitchFamily="18" charset="0"/>
                    </a:rPr>
                    <a:t>Overview</a:t>
                  </a:r>
                  <a:r>
                    <a:rPr kumimoji="0" lang="en-US" sz="40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Verdana" panose="020B0604030504040204" pitchFamily="34" charset="0"/>
                      <a:cs typeface="Times New Roman" panose="02020603050405020304" pitchFamily="18" charset="0"/>
                    </a:rPr>
                    <a:t> of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40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Verdana" panose="020B0604030504040204" pitchFamily="34" charset="0"/>
                      <a:cs typeface="Times New Roman" panose="02020603050405020304" pitchFamily="18" charset="0"/>
                    </a:rPr>
                    <a:t>Bibliometric Analysis</a:t>
                  </a:r>
                </a:p>
              </p:txBody>
            </p:sp>
            <p:pic>
              <p:nvPicPr>
                <p:cNvPr id="25" name="Picture 24">
                  <a:extLst>
                    <a:ext uri="{FF2B5EF4-FFF2-40B4-BE49-F238E27FC236}">
                      <a16:creationId xmlns:a16="http://schemas.microsoft.com/office/drawing/2014/main" id="{4397DC30-0513-2727-9A9E-BDA0CA57CE7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7"/>
                <a:srcRect l="6881" t="20933"/>
                <a:stretch/>
              </p:blipFill>
              <p:spPr>
                <a:xfrm>
                  <a:off x="-14575" y="-39384"/>
                  <a:ext cx="3093929" cy="1368972"/>
                </a:xfrm>
                <a:prstGeom prst="rect">
                  <a:avLst/>
                </a:prstGeom>
              </p:spPr>
            </p:pic>
          </p:grpSp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E7A600D6-4B08-FC07-B205-4DDBA3A206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313905" y="143427"/>
                <a:ext cx="731520" cy="985244"/>
              </a:xfrm>
              <a:prstGeom prst="rect">
                <a:avLst/>
              </a:prstGeom>
            </p:spPr>
          </p:pic>
        </p:grp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9F718D8B-6FE7-CEE8-4C7D-138120EE7B9F}"/>
                </a:ext>
              </a:extLst>
            </p:cNvPr>
            <p:cNvCxnSpPr>
              <a:cxnSpLocks/>
            </p:cNvCxnSpPr>
            <p:nvPr/>
          </p:nvCxnSpPr>
          <p:spPr>
            <a:xfrm>
              <a:off x="-14575" y="6850361"/>
              <a:ext cx="12206575" cy="0"/>
            </a:xfrm>
            <a:prstGeom prst="line">
              <a:avLst/>
            </a:prstGeom>
            <a:noFill/>
            <a:ln w="76200" cap="flat" cmpd="sng" algn="ctr">
              <a:solidFill>
                <a:srgbClr val="617389"/>
              </a:solidFill>
              <a:prstDash val="solid"/>
              <a:miter lim="800000"/>
            </a:ln>
            <a:effectLst/>
          </p:spPr>
        </p:cxnSp>
      </p:grpSp>
      <p:sp>
        <p:nvSpPr>
          <p:cNvPr id="59" name="Date Placeholder 58">
            <a:extLst>
              <a:ext uri="{FF2B5EF4-FFF2-40B4-BE49-F238E27FC236}">
                <a16:creationId xmlns:a16="http://schemas.microsoft.com/office/drawing/2014/main" id="{B4815B67-9C1A-19DC-2EEF-70DD061683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EF36B8-AFE6-475C-9FEC-E674CBBDBEC4}" type="datetime1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2/2/2023</a:t>
            </a:fld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Slide Number Placeholder 59">
            <a:extLst>
              <a:ext uri="{FF2B5EF4-FFF2-40B4-BE49-F238E27FC236}">
                <a16:creationId xmlns:a16="http://schemas.microsoft.com/office/drawing/2014/main" id="{24C32282-A435-3F89-EE9D-EA41E16BB3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6E69268-9C8B-4EBF-A9EE-DC5DC2D48DC3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6153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" fill="hold"/>
                                        <p:tgtEl>
                                          <p:spTgt spid="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500" fill="hold"/>
                                        <p:tgtEl>
                                          <p:spTgt spid="3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500" fill="hold"/>
                                        <p:tgtEl>
                                          <p:spTgt spid="5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C04D667-7FD3-81F2-0702-5CCF57713ED4}"/>
              </a:ext>
            </a:extLst>
          </p:cNvPr>
          <p:cNvSpPr/>
          <p:nvPr/>
        </p:nvSpPr>
        <p:spPr>
          <a:xfrm>
            <a:off x="2475183" y="16747"/>
            <a:ext cx="7782914" cy="6689834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A041EFF-B029-903B-96FC-E1007500BB2D}"/>
              </a:ext>
            </a:extLst>
          </p:cNvPr>
          <p:cNvGrpSpPr/>
          <p:nvPr/>
        </p:nvGrpSpPr>
        <p:grpSpPr>
          <a:xfrm>
            <a:off x="2690648" y="1458473"/>
            <a:ext cx="7121563" cy="5248108"/>
            <a:chOff x="2890340" y="168164"/>
            <a:chExt cx="7028801" cy="6410655"/>
          </a:xfrm>
          <a:solidFill>
            <a:srgbClr val="219EBC"/>
          </a:solidFill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2A6D71F-D68E-89F5-4E00-A4684D0F7CB1}"/>
                </a:ext>
              </a:extLst>
            </p:cNvPr>
            <p:cNvSpPr/>
            <p:nvPr/>
          </p:nvSpPr>
          <p:spPr>
            <a:xfrm rot="16200000">
              <a:off x="2485693" y="572813"/>
              <a:ext cx="1460939" cy="651641"/>
            </a:xfrm>
            <a:prstGeom prst="rect">
              <a:avLst/>
            </a:prstGeom>
            <a:grp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Identification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9A5F1E0-27FD-26F9-566F-07E4B97E3B5D}"/>
                </a:ext>
              </a:extLst>
            </p:cNvPr>
            <p:cNvSpPr/>
            <p:nvPr/>
          </p:nvSpPr>
          <p:spPr>
            <a:xfrm rot="16200000">
              <a:off x="2485691" y="2235253"/>
              <a:ext cx="1460939" cy="651641"/>
            </a:xfrm>
            <a:prstGeom prst="rect">
              <a:avLst/>
            </a:prstGeom>
            <a:grp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Screening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FC57990-DA35-5E29-341C-27913570AF4F}"/>
                </a:ext>
              </a:extLst>
            </p:cNvPr>
            <p:cNvSpPr/>
            <p:nvPr/>
          </p:nvSpPr>
          <p:spPr>
            <a:xfrm rot="16200000">
              <a:off x="2485691" y="3860088"/>
              <a:ext cx="1460939" cy="651641"/>
            </a:xfrm>
            <a:prstGeom prst="rect">
              <a:avLst/>
            </a:prstGeom>
            <a:grp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Eligibility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FD031F1-5D1B-195C-2B7B-CBE26E22B66C}"/>
                </a:ext>
              </a:extLst>
            </p:cNvPr>
            <p:cNvSpPr/>
            <p:nvPr/>
          </p:nvSpPr>
          <p:spPr>
            <a:xfrm rot="16200000">
              <a:off x="2485692" y="5522529"/>
              <a:ext cx="1460939" cy="651641"/>
            </a:xfrm>
            <a:prstGeom prst="rect">
              <a:avLst/>
            </a:prstGeom>
            <a:grp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Included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D76DD42-F6E0-600A-E673-BFA240030608}"/>
                </a:ext>
              </a:extLst>
            </p:cNvPr>
            <p:cNvSpPr/>
            <p:nvPr/>
          </p:nvSpPr>
          <p:spPr>
            <a:xfrm>
              <a:off x="4089834" y="500058"/>
              <a:ext cx="2640728" cy="872359"/>
            </a:xfrm>
            <a:prstGeom prst="rect">
              <a:avLst/>
            </a:prstGeom>
            <a:grp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Record identifies through database searching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(285)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AEED6C5-EBA7-AA66-49E2-8101DAB00150}"/>
                </a:ext>
              </a:extLst>
            </p:cNvPr>
            <p:cNvSpPr/>
            <p:nvPr/>
          </p:nvSpPr>
          <p:spPr>
            <a:xfrm>
              <a:off x="4089834" y="2124893"/>
              <a:ext cx="2640728" cy="872359"/>
            </a:xfrm>
            <a:prstGeom prst="rect">
              <a:avLst/>
            </a:prstGeom>
            <a:grp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Imported studies (285)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7C21979-3C72-693E-BD20-1F54181A8F4A}"/>
                </a:ext>
              </a:extLst>
            </p:cNvPr>
            <p:cNvSpPr/>
            <p:nvPr/>
          </p:nvSpPr>
          <p:spPr>
            <a:xfrm>
              <a:off x="4089834" y="3749728"/>
              <a:ext cx="2640728" cy="872359"/>
            </a:xfrm>
            <a:prstGeom prst="rect">
              <a:avLst/>
            </a:prstGeom>
            <a:grp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Remaining studies (238)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F41EF40-0086-9D86-498A-186377C70C2F}"/>
                </a:ext>
              </a:extLst>
            </p:cNvPr>
            <p:cNvSpPr/>
            <p:nvPr/>
          </p:nvSpPr>
          <p:spPr>
            <a:xfrm>
              <a:off x="4089834" y="5374563"/>
              <a:ext cx="2640728" cy="872359"/>
            </a:xfrm>
            <a:prstGeom prst="rect">
              <a:avLst/>
            </a:prstGeom>
            <a:grp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Final number of studies included (238)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F9A4169-8F57-7E73-C319-459F14B29CC3}"/>
                </a:ext>
              </a:extLst>
            </p:cNvPr>
            <p:cNvSpPr/>
            <p:nvPr/>
          </p:nvSpPr>
          <p:spPr>
            <a:xfrm>
              <a:off x="7278413" y="1317730"/>
              <a:ext cx="2640728" cy="872359"/>
            </a:xfrm>
            <a:prstGeom prst="rect">
              <a:avLst/>
            </a:prstGeom>
            <a:grp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Number of duplicates removed (0)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334C465-5123-16D2-494B-230F63E8D4DA}"/>
                </a:ext>
              </a:extLst>
            </p:cNvPr>
            <p:cNvSpPr/>
            <p:nvPr/>
          </p:nvSpPr>
          <p:spPr>
            <a:xfrm>
              <a:off x="7278413" y="3019259"/>
              <a:ext cx="2640728" cy="872359"/>
            </a:xfrm>
            <a:prstGeom prst="rect">
              <a:avLst/>
            </a:prstGeom>
            <a:grp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Studies eliminated based on irrelevancy (47)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DE480814-A732-51E6-1F6F-32A2E5A70B11}"/>
                </a:ext>
              </a:extLst>
            </p:cNvPr>
            <p:cNvSpPr/>
            <p:nvPr/>
          </p:nvSpPr>
          <p:spPr>
            <a:xfrm>
              <a:off x="7278413" y="4622087"/>
              <a:ext cx="2640728" cy="872359"/>
            </a:xfrm>
            <a:prstGeom prst="rect">
              <a:avLst/>
            </a:prstGeom>
            <a:grp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Studies eliminated based on full text review (0)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4CB2EC7D-EB7A-44A8-00C6-78A88426E6A0}"/>
                </a:ext>
              </a:extLst>
            </p:cNvPr>
            <p:cNvCxnSpPr>
              <a:cxnSpLocks/>
              <a:stCxn id="13" idx="2"/>
            </p:cNvCxnSpPr>
            <p:nvPr/>
          </p:nvCxnSpPr>
          <p:spPr>
            <a:xfrm>
              <a:off x="5410198" y="1372417"/>
              <a:ext cx="0" cy="817672"/>
            </a:xfrm>
            <a:prstGeom prst="straightConnector1">
              <a:avLst/>
            </a:prstGeom>
            <a:grpFill/>
            <a:ln w="3810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86819E15-270B-2973-B5AA-B53CAB711C60}"/>
                </a:ext>
              </a:extLst>
            </p:cNvPr>
            <p:cNvCxnSpPr>
              <a:endCxn id="15" idx="0"/>
            </p:cNvCxnSpPr>
            <p:nvPr/>
          </p:nvCxnSpPr>
          <p:spPr>
            <a:xfrm>
              <a:off x="5410198" y="2997252"/>
              <a:ext cx="0" cy="752476"/>
            </a:xfrm>
            <a:prstGeom prst="straightConnector1">
              <a:avLst/>
            </a:prstGeom>
            <a:grpFill/>
            <a:ln w="3810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5F6B9E68-7EF4-67AE-E8C4-16BD3CA15B9B}"/>
                </a:ext>
              </a:extLst>
            </p:cNvPr>
            <p:cNvCxnSpPr>
              <a:endCxn id="16" idx="0"/>
            </p:cNvCxnSpPr>
            <p:nvPr/>
          </p:nvCxnSpPr>
          <p:spPr>
            <a:xfrm>
              <a:off x="5410198" y="4622087"/>
              <a:ext cx="0" cy="752476"/>
            </a:xfrm>
            <a:prstGeom prst="straightConnector1">
              <a:avLst/>
            </a:prstGeom>
            <a:grpFill/>
            <a:ln w="3810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27B63E7F-991A-64DD-6CE1-A403392DD823}"/>
                </a:ext>
              </a:extLst>
            </p:cNvPr>
            <p:cNvCxnSpPr>
              <a:cxnSpLocks/>
              <a:endCxn id="17" idx="1"/>
            </p:cNvCxnSpPr>
            <p:nvPr/>
          </p:nvCxnSpPr>
          <p:spPr>
            <a:xfrm>
              <a:off x="5410198" y="1753909"/>
              <a:ext cx="1868215" cy="1"/>
            </a:xfrm>
            <a:prstGeom prst="straightConnector1">
              <a:avLst/>
            </a:prstGeom>
            <a:grpFill/>
            <a:ln w="3810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9F65D90B-CF2A-F84B-A708-C15569280CBD}"/>
                </a:ext>
              </a:extLst>
            </p:cNvPr>
            <p:cNvCxnSpPr/>
            <p:nvPr/>
          </p:nvCxnSpPr>
          <p:spPr>
            <a:xfrm flipV="1">
              <a:off x="5410198" y="3422921"/>
              <a:ext cx="1868215" cy="10510"/>
            </a:xfrm>
            <a:prstGeom prst="straightConnector1">
              <a:avLst/>
            </a:prstGeom>
            <a:grpFill/>
            <a:ln w="3810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643D9EF2-3955-0F18-6262-4754179438BC}"/>
                </a:ext>
              </a:extLst>
            </p:cNvPr>
            <p:cNvCxnSpPr>
              <a:cxnSpLocks/>
              <a:endCxn id="19" idx="1"/>
            </p:cNvCxnSpPr>
            <p:nvPr/>
          </p:nvCxnSpPr>
          <p:spPr>
            <a:xfrm>
              <a:off x="5410198" y="5058267"/>
              <a:ext cx="1868215" cy="0"/>
            </a:xfrm>
            <a:prstGeom prst="straightConnector1">
              <a:avLst/>
            </a:prstGeom>
            <a:grpFill/>
            <a:ln w="3810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0966F744-DF2C-3CCB-FCBA-6252807AB69D}"/>
              </a:ext>
            </a:extLst>
          </p:cNvPr>
          <p:cNvGrpSpPr/>
          <p:nvPr/>
        </p:nvGrpSpPr>
        <p:grpSpPr>
          <a:xfrm>
            <a:off x="-14575" y="-39384"/>
            <a:ext cx="12221815" cy="6889745"/>
            <a:chOff x="-14575" y="-39384"/>
            <a:chExt cx="12221815" cy="6889745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36B8E69D-9C99-1D72-91E0-74E4CA59A628}"/>
                </a:ext>
              </a:extLst>
            </p:cNvPr>
            <p:cNvGrpSpPr/>
            <p:nvPr/>
          </p:nvGrpSpPr>
          <p:grpSpPr>
            <a:xfrm>
              <a:off x="-14575" y="-39384"/>
              <a:ext cx="12221815" cy="1371600"/>
              <a:chOff x="-14575" y="-39384"/>
              <a:chExt cx="12221815" cy="1371600"/>
            </a:xfrm>
          </p:grpSpPr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6E9FCDE1-5F27-65FF-BD33-356808965B2B}"/>
                  </a:ext>
                </a:extLst>
              </p:cNvPr>
              <p:cNvGrpSpPr/>
              <p:nvPr/>
            </p:nvGrpSpPr>
            <p:grpSpPr>
              <a:xfrm>
                <a:off x="-14575" y="-39384"/>
                <a:ext cx="12221815" cy="1371600"/>
                <a:chOff x="-14575" y="-39384"/>
                <a:chExt cx="12221815" cy="1371600"/>
              </a:xfrm>
            </p:grpSpPr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0E03584B-9862-35AC-A532-D9D2D75CB324}"/>
                    </a:ext>
                  </a:extLst>
                </p:cNvPr>
                <p:cNvSpPr/>
                <p:nvPr/>
              </p:nvSpPr>
              <p:spPr>
                <a:xfrm>
                  <a:off x="0" y="-39384"/>
                  <a:ext cx="12207240" cy="1371600"/>
                </a:xfrm>
                <a:prstGeom prst="rect">
                  <a:avLst/>
                </a:prstGeom>
                <a:solidFill>
                  <a:srgbClr val="617389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40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Microsoft YaHei Light" panose="020B0502040204020203" pitchFamily="34" charset="-122"/>
                      <a:cs typeface="Times New Roman" panose="02020603050405020304" pitchFamily="18" charset="0"/>
                    </a:rPr>
                    <a:t>PRISMA Method</a:t>
                  </a:r>
                </a:p>
              </p:txBody>
            </p:sp>
            <p:pic>
              <p:nvPicPr>
                <p:cNvPr id="40" name="Picture 39">
                  <a:extLst>
                    <a:ext uri="{FF2B5EF4-FFF2-40B4-BE49-F238E27FC236}">
                      <a16:creationId xmlns:a16="http://schemas.microsoft.com/office/drawing/2014/main" id="{BA983E39-A158-7AD2-F03B-BE9FFF02065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6881" t="20933"/>
                <a:stretch/>
              </p:blipFill>
              <p:spPr>
                <a:xfrm>
                  <a:off x="-14575" y="-39384"/>
                  <a:ext cx="3093929" cy="1368972"/>
                </a:xfrm>
                <a:prstGeom prst="rect">
                  <a:avLst/>
                </a:prstGeom>
              </p:spPr>
            </p:pic>
          </p:grpSp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id="{6E6B61BA-C6B3-AB45-EF4C-9E46C28727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313905" y="143427"/>
                <a:ext cx="731520" cy="985244"/>
              </a:xfrm>
              <a:prstGeom prst="rect">
                <a:avLst/>
              </a:prstGeom>
            </p:spPr>
          </p:pic>
        </p:grp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91C4F5A5-9529-200B-C035-7DB21B763478}"/>
                </a:ext>
              </a:extLst>
            </p:cNvPr>
            <p:cNvCxnSpPr>
              <a:cxnSpLocks/>
            </p:cNvCxnSpPr>
            <p:nvPr/>
          </p:nvCxnSpPr>
          <p:spPr>
            <a:xfrm>
              <a:off x="-14575" y="6850361"/>
              <a:ext cx="12206575" cy="0"/>
            </a:xfrm>
            <a:prstGeom prst="line">
              <a:avLst/>
            </a:prstGeom>
            <a:noFill/>
            <a:ln w="76200" cap="flat" cmpd="sng" algn="ctr">
              <a:solidFill>
                <a:srgbClr val="617389"/>
              </a:solidFill>
              <a:prstDash val="solid"/>
              <a:miter lim="800000"/>
            </a:ln>
            <a:effectLst/>
          </p:spPr>
        </p:cxnSp>
      </p:grpSp>
      <p:sp>
        <p:nvSpPr>
          <p:cNvPr id="20" name="Date Placeholder 19">
            <a:extLst>
              <a:ext uri="{FF2B5EF4-FFF2-40B4-BE49-F238E27FC236}">
                <a16:creationId xmlns:a16="http://schemas.microsoft.com/office/drawing/2014/main" id="{6D65333D-7475-2F36-E922-0799485617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9E9502-EC7C-470E-BAC7-245DFD98A763}" type="datetime1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2/2/2023</a:t>
            </a:fld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8A89DD30-A48E-E3D2-6E97-11464F2A5E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6E69268-9C8B-4EBF-A9EE-DC5DC2D48DC3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949726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5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Custom 109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5A34D"/>
      </a:accent1>
      <a:accent2>
        <a:srgbClr val="F27078"/>
      </a:accent2>
      <a:accent3>
        <a:srgbClr val="47ADB9"/>
      </a:accent3>
      <a:accent4>
        <a:srgbClr val="A2B973"/>
      </a:accent4>
      <a:accent5>
        <a:srgbClr val="FFF8F2"/>
      </a:accent5>
      <a:accent6>
        <a:srgbClr val="104A57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3326</TotalTime>
  <Words>1615</Words>
  <Application>Microsoft Office PowerPoint</Application>
  <PresentationFormat>Widescreen</PresentationFormat>
  <Paragraphs>548</Paragraphs>
  <Slides>46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46</vt:i4>
      </vt:variant>
    </vt:vector>
  </HeadingPairs>
  <TitlesOfParts>
    <vt:vector size="53" baseType="lpstr">
      <vt:lpstr>Arial</vt:lpstr>
      <vt:lpstr>Calibri</vt:lpstr>
      <vt:lpstr>Calibri Light</vt:lpstr>
      <vt:lpstr>Cambria Math</vt:lpstr>
      <vt:lpstr>Times New Roman</vt:lpstr>
      <vt:lpstr>Office Theme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 Tapu</dc:creator>
  <cp:lastModifiedBy>SU Tapu</cp:lastModifiedBy>
  <cp:revision>177</cp:revision>
  <dcterms:created xsi:type="dcterms:W3CDTF">2023-01-29T12:53:24Z</dcterms:created>
  <dcterms:modified xsi:type="dcterms:W3CDTF">2023-02-02T04:28:49Z</dcterms:modified>
</cp:coreProperties>
</file>